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7" r:id="rId2"/>
    <p:sldId id="394" r:id="rId3"/>
    <p:sldId id="416" r:id="rId4"/>
    <p:sldId id="395" r:id="rId5"/>
    <p:sldId id="415" r:id="rId6"/>
    <p:sldId id="418" r:id="rId7"/>
    <p:sldId id="419" r:id="rId8"/>
    <p:sldId id="429" r:id="rId9"/>
    <p:sldId id="420" r:id="rId10"/>
    <p:sldId id="421" r:id="rId11"/>
    <p:sldId id="422" r:id="rId12"/>
    <p:sldId id="423" r:id="rId13"/>
    <p:sldId id="426" r:id="rId14"/>
    <p:sldId id="427" r:id="rId15"/>
    <p:sldId id="424" r:id="rId16"/>
    <p:sldId id="425" r:id="rId17"/>
    <p:sldId id="42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ar Ahmad" initials="OA" lastIdx="1" clrIdx="0"/>
  <p:cmAuthor id="1" name="dmarshall" initials="dc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538" autoAdjust="0"/>
    <p:restoredTop sz="94660"/>
  </p:normalViewPr>
  <p:slideViewPr>
    <p:cSldViewPr>
      <p:cViewPr varScale="1">
        <p:scale>
          <a:sx n="67" d="100"/>
          <a:sy n="67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0A24-F0B4-4D5F-BAC8-3043C85FA1D6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9F66-2A1F-4141-ADD9-9223DF49F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9F66-2A1F-4141-ADD9-9223DF49F1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F49E-03F6-4CE0-B15A-3EBB3370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8131-5791-462D-8E88-C1DFDCA23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D522B-CB05-4F97-806A-9639A77E1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CDC7-7D4D-4C4F-BEA8-A4821091445D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DomeWordLeftLRG_small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0000" y="6324600"/>
            <a:ext cx="1285875" cy="342900"/>
          </a:xfrm>
          <a:prstGeom prst="rect">
            <a:avLst/>
          </a:prstGeom>
        </p:spPr>
      </p:pic>
      <p:pic>
        <p:nvPicPr>
          <p:cNvPr id="9" name="Picture 8" descr="NADSlogo_logoWithWordsToRight_smal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28600" y="6324600"/>
            <a:ext cx="1733550" cy="403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w-veit@uiowa.edu" TargetMode="External"/><Relationship Id="rId3" Type="http://schemas.openxmlformats.org/officeDocument/2006/relationships/hyperlink" Target="mailto:omar-ahmad@uiowa.edu" TargetMode="External"/><Relationship Id="rId7" Type="http://schemas.openxmlformats.org/officeDocument/2006/relationships/hyperlink" Target="mailto:contacts@nads-sc.uiowa.edu" TargetMode="External"/><Relationship Id="rId2" Type="http://schemas.openxmlformats.org/officeDocument/2006/relationships/hyperlink" Target="mailto:herman-reininga@uiow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cid:F0802A07-2C9E-4569-A9A4-E46CC36BA3E4@sd.cox.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nads-filer\NADS_New_Business\Presentations\NADS_DriverTraining_2010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" TargetMode="External"/><Relationship Id="rId2" Type="http://schemas.openxmlformats.org/officeDocument/2006/relationships/hyperlink" Target="http://depts.washington.edu/hfsm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ds_multi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9144000" cy="305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Selected </a:t>
            </a:r>
            <a:br>
              <a:rPr lang="en-US" dirty="0" smtClean="0"/>
            </a:br>
            <a:r>
              <a:rPr lang="en-US" dirty="0" err="1" smtClean="0"/>
              <a:t>MiniSim</a:t>
            </a:r>
            <a:r>
              <a:rPr lang="en-US" dirty="0" smtClean="0"/>
              <a:t>™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467600" cy="1752600"/>
          </a:xfrm>
        </p:spPr>
        <p:txBody>
          <a:bodyPr>
            <a:normAutofit/>
          </a:bodyPr>
          <a:lstStyle/>
          <a:p>
            <a:endParaRPr lang="en-US" sz="1900" cap="small" dirty="0" smtClean="0"/>
          </a:p>
          <a:p>
            <a:r>
              <a:rPr lang="en-US" sz="2800" cap="small" dirty="0" smtClean="0"/>
              <a:t>National Advanced Driving Simulator (NADS)</a:t>
            </a:r>
          </a:p>
          <a:p>
            <a:r>
              <a:rPr lang="en-US" sz="2800" cap="small" dirty="0" smtClean="0"/>
              <a:t>The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23513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Iowa State University </a:t>
            </a:r>
            <a:r>
              <a:rPr lang="en-US" dirty="0" err="1" smtClean="0"/>
              <a:t>MiniSim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95400"/>
            <a:ext cx="5029199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Project Goals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outreach for visualization projects (Iowa DOT)</a:t>
            </a:r>
            <a:endParaRPr lang="en-US" dirty="0"/>
          </a:p>
          <a:p>
            <a:pPr lvl="1"/>
            <a:r>
              <a:rPr lang="en-US" dirty="0" smtClean="0"/>
              <a:t>Trailer mounted </a:t>
            </a:r>
            <a:r>
              <a:rPr lang="en-US" dirty="0" err="1" smtClean="0"/>
              <a:t>MiniSim</a:t>
            </a:r>
            <a:endParaRPr lang="en-US" dirty="0" smtClean="0"/>
          </a:p>
          <a:p>
            <a:pPr lvl="1"/>
            <a:r>
              <a:rPr lang="en-US" dirty="0"/>
              <a:t>240 Hz LCD </a:t>
            </a:r>
            <a:r>
              <a:rPr lang="en-US" dirty="0" smtClean="0"/>
              <a:t>Display </a:t>
            </a:r>
            <a:r>
              <a:rPr lang="en-US" dirty="0"/>
              <a:t>to support </a:t>
            </a:r>
            <a:r>
              <a:rPr lang="en-US" dirty="0" smtClean="0"/>
              <a:t>3D research</a:t>
            </a:r>
            <a:endParaRPr lang="en-US" dirty="0"/>
          </a:p>
          <a:p>
            <a:pPr lvl="1"/>
            <a:r>
              <a:rPr lang="en-US" dirty="0" smtClean="0"/>
              <a:t>ISAT tool for scenario authoring</a:t>
            </a:r>
          </a:p>
          <a:p>
            <a:pPr lvl="1"/>
            <a:r>
              <a:rPr lang="en-US" dirty="0" smtClean="0"/>
              <a:t>Visual appeal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\\nads-filer\NADS_Media_Archive\images\NADS_MiniSIM\U-Wash_Boyle_MiniSim\IMG_0515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25" y="1054267"/>
            <a:ext cx="3368119" cy="2755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42400"/>
            <a:ext cx="2209800" cy="111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32" y="3820701"/>
            <a:ext cx="3564112" cy="278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57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State University </a:t>
            </a:r>
            <a:r>
              <a:rPr lang="en-US" dirty="0" smtClean="0"/>
              <a:t>Trailer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97"/>
            <a:ext cx="4114800" cy="20252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United UXT, 16’ </a:t>
            </a:r>
            <a:r>
              <a:rPr lang="en-US" dirty="0" err="1" smtClean="0"/>
              <a:t>ft</a:t>
            </a:r>
            <a:r>
              <a:rPr lang="en-US" dirty="0" smtClean="0"/>
              <a:t> x 8.5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White, smooth sides</a:t>
            </a:r>
          </a:p>
          <a:p>
            <a:r>
              <a:rPr lang="en-US" dirty="0" smtClean="0"/>
              <a:t>Storage cabinets, 120V lighting, A/C</a:t>
            </a:r>
          </a:p>
          <a:p>
            <a:r>
              <a:rPr lang="en-US" dirty="0" smtClean="0"/>
              <a:t>Custom graphic design</a:t>
            </a:r>
          </a:p>
        </p:txBody>
      </p:sp>
      <p:pic>
        <p:nvPicPr>
          <p:cNvPr id="2050" name="Picture 2" descr="\\nads-filer\NADS_New_Business\ISTATE\Logos\isu_trailer_desig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7200397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8506" r="894" b="22873"/>
          <a:stretch/>
        </p:blipFill>
        <p:spPr bwMode="auto">
          <a:xfrm>
            <a:off x="7330715" y="3429000"/>
            <a:ext cx="1504755" cy="927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4692"/>
          <a:stretch/>
        </p:blipFill>
        <p:spPr bwMode="auto">
          <a:xfrm>
            <a:off x="7408746" y="4495800"/>
            <a:ext cx="1426724" cy="157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TRE: Center for Transportation Research and Educati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1065831" cy="6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\\nads-filer\NADS_New_Business\ISTATE\ISUR.tif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321579"/>
            <a:ext cx="2215275" cy="1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\\nads-filer\NADS_Logo\GIF (transparent BG, dithered)\NADSlogo_logoWithWordsToRight_large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2895" y="1513333"/>
            <a:ext cx="1929375" cy="4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ack dome and wordmark on 2  lines - Lar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2904" y="2209819"/>
            <a:ext cx="145782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4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Veracity Mobile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2717"/>
            <a:ext cx="2954008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Development of  mobile driving simulator</a:t>
            </a:r>
          </a:p>
          <a:p>
            <a:pPr lvl="1"/>
            <a:r>
              <a:rPr lang="en-US" sz="2000" dirty="0" smtClean="0"/>
              <a:t>Education about drug and alcohol impairment</a:t>
            </a:r>
          </a:p>
          <a:p>
            <a:pPr lvl="1"/>
            <a:r>
              <a:rPr lang="en-US" sz="2000" dirty="0" smtClean="0"/>
              <a:t>Driver Evaluation</a:t>
            </a:r>
          </a:p>
          <a:p>
            <a:pPr lvl="1"/>
            <a:r>
              <a:rPr lang="en-US" sz="2000" dirty="0" smtClean="0"/>
              <a:t>Driver Training</a:t>
            </a:r>
          </a:p>
          <a:p>
            <a:r>
              <a:rPr lang="en-US" sz="2400" dirty="0" smtClean="0"/>
              <a:t>Corvette Cab</a:t>
            </a:r>
          </a:p>
          <a:p>
            <a:r>
              <a:rPr lang="en-US" sz="2400" dirty="0" err="1" smtClean="0"/>
              <a:t>MiniSim</a:t>
            </a:r>
            <a:r>
              <a:rPr lang="en-US" sz="2400" dirty="0" smtClean="0"/>
              <a:t> Software</a:t>
            </a:r>
          </a:p>
          <a:p>
            <a:r>
              <a:rPr lang="en-US" sz="2400" dirty="0" smtClean="0"/>
              <a:t>Completed in 2005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3" descr="Trailer1-cropped-smal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5215" y="1295400"/>
            <a:ext cx="580072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nterior_s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200400"/>
            <a:ext cx="2590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\\nads-filer\NADS_Media_Archive\images\NADS_minisim_veracity\DSCN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06" y="3183146"/>
            <a:ext cx="3071836" cy="230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1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Sponsor: United Tribes Community College</a:t>
            </a:r>
          </a:p>
          <a:p>
            <a:r>
              <a:rPr lang="en-US" dirty="0" smtClean="0"/>
              <a:t>Project Duration: 8 months (Jan ’09 – Aug ‘09)</a:t>
            </a:r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Sponsor needed a mobile PC-based simulator for exposing drivers to heavy truck safety/training issues</a:t>
            </a:r>
          </a:p>
          <a:p>
            <a:pPr lvl="1"/>
            <a:r>
              <a:rPr lang="en-US" dirty="0" smtClean="0"/>
              <a:t>Project included:</a:t>
            </a:r>
          </a:p>
          <a:p>
            <a:pPr lvl="2"/>
            <a:r>
              <a:rPr lang="en-US" dirty="0" smtClean="0"/>
              <a:t>development of heavy truck training scenarios</a:t>
            </a:r>
          </a:p>
          <a:p>
            <a:pPr lvl="2"/>
            <a:r>
              <a:rPr lang="en-US" dirty="0" smtClean="0"/>
              <a:t>drive assessment package</a:t>
            </a:r>
          </a:p>
          <a:p>
            <a:pPr lvl="2"/>
            <a:r>
              <a:rPr lang="en-US" dirty="0" smtClean="0"/>
              <a:t>integration of the heavy truck dynamics and transmission models</a:t>
            </a:r>
          </a:p>
          <a:p>
            <a:pPr lvl="2"/>
            <a:r>
              <a:rPr lang="en-US" dirty="0" smtClean="0"/>
              <a:t>procurement of hardware parts to construct a mobile based </a:t>
            </a:r>
            <a:r>
              <a:rPr lang="en-US" dirty="0" err="1" smtClean="0"/>
              <a:t>MiniSim</a:t>
            </a:r>
            <a:endParaRPr lang="en-US" dirty="0" smtClean="0"/>
          </a:p>
          <a:p>
            <a:pPr lvl="2"/>
            <a:r>
              <a:rPr lang="en-US" dirty="0" smtClean="0"/>
              <a:t>installation, delivery and training </a:t>
            </a:r>
          </a:p>
          <a:p>
            <a:pPr lvl="2"/>
            <a:r>
              <a:rPr lang="en-US" dirty="0" smtClean="0"/>
              <a:t>support for one year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Heavy-Truck </a:t>
            </a:r>
            <a:r>
              <a:rPr lang="en-US" dirty="0" err="1" smtClean="0"/>
              <a:t>MiniSim</a:t>
            </a:r>
            <a:r>
              <a:rPr lang="en-US" dirty="0" smtClean="0"/>
              <a:t>™ Mobile Trainer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HT-MiniSim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16785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353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429000"/>
            <a:ext cx="437116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Heavy Truck </a:t>
            </a:r>
            <a:r>
              <a:rPr lang="en-US" dirty="0" err="1" smtClean="0"/>
              <a:t>MiniSim</a:t>
            </a:r>
            <a:r>
              <a:rPr lang="en-US" dirty="0" smtClean="0"/>
              <a:t>™ Mobile Trainer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362200" cy="162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sz="3600" b="0" dirty="0" smtClean="0">
                <a:solidFill>
                  <a:srgbClr val="FFCC00"/>
                </a:solidFill>
              </a:rPr>
              <a:t>Truck Training Simulator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1143000"/>
            <a:ext cx="80772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153400" cy="9144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Swiss-specific driving environment and traffic</a:t>
            </a:r>
          </a:p>
          <a:p>
            <a:pPr marL="457200" indent="-457200" eaLnBrk="1" hangingPunct="1"/>
            <a:r>
              <a:rPr lang="en-US" sz="2400" dirty="0" smtClean="0"/>
              <a:t>Subcontractor to a defense company</a:t>
            </a:r>
          </a:p>
        </p:txBody>
      </p:sp>
      <p:pic>
        <p:nvPicPr>
          <p:cNvPr id="34821" name="Picture 8" descr="Picture3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905250" cy="207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9" descr="dyard_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95800"/>
            <a:ext cx="1981200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13" descr="FATRAN1"/>
          <p:cNvPicPr>
            <a:picLocks noChangeAspect="1" noChangeArrowheads="1"/>
          </p:cNvPicPr>
          <p:nvPr/>
        </p:nvPicPr>
        <p:blipFill>
          <a:blip r:embed="rId4" cstate="print"/>
          <a:srcRect l="1035" t="5933" r="4137" b="5933"/>
          <a:stretch>
            <a:fillRect/>
          </a:stretch>
        </p:blipFill>
        <p:spPr bwMode="auto">
          <a:xfrm>
            <a:off x="228600" y="4495800"/>
            <a:ext cx="6553200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213360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Supplied real-time software modules and off-line tools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smtClean="0">
                <a:latin typeface="+mn-lt"/>
              </a:rPr>
              <a:t>Integrated </a:t>
            </a:r>
            <a:r>
              <a:rPr lang="en-US" sz="2400" b="0" kern="0" dirty="0">
                <a:latin typeface="+mn-lt"/>
              </a:rPr>
              <a:t>at customer’s site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40 units </a:t>
            </a:r>
            <a:r>
              <a:rPr lang="en-US" sz="2400" b="0" kern="0" dirty="0" smtClean="0">
                <a:latin typeface="+mn-lt"/>
              </a:rPr>
              <a:t>installed at 5 locations in Switzerland</a:t>
            </a:r>
            <a:endParaRPr lang="en-US" sz="2800" b="0" kern="0" dirty="0">
              <a:latin typeface="+mn-lt"/>
            </a:endParaRPr>
          </a:p>
        </p:txBody>
      </p:sp>
      <p:pic>
        <p:nvPicPr>
          <p:cNvPr id="10" name="Picture 2" descr="\\Arundel\Outbox\people\oahmad\simDoc\FATR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838200"/>
            <a:ext cx="1798638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0"/>
            <a:ext cx="5486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Areas: Heavy Truck, Driver Training</a:t>
            </a:r>
            <a:endParaRPr lang="en-US" sz="2400" b="1" cap="sm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Oerlikon_Contrav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4400" y="-1"/>
            <a:ext cx="609600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11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762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Virtual Iowa City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61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Areas: Visualization and Geo-Specific Driving Environments</a:t>
            </a:r>
            <a:endParaRPr lang="en-US" sz="2400" b="1" cap="sm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80" y="685800"/>
            <a:ext cx="6956040" cy="5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4267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Herm Reininga</a:t>
            </a:r>
          </a:p>
          <a:p>
            <a:pPr>
              <a:buNone/>
            </a:pPr>
            <a:r>
              <a:rPr lang="en-US" sz="1400" dirty="0" smtClean="0"/>
              <a:t>Director</a:t>
            </a:r>
          </a:p>
          <a:p>
            <a:pPr>
              <a:buNone/>
            </a:pPr>
            <a:r>
              <a:rPr lang="en-US" sz="1400" dirty="0" smtClean="0"/>
              <a:t>National Advanced Driving Simulator</a:t>
            </a:r>
          </a:p>
          <a:p>
            <a:pPr>
              <a:buNone/>
            </a:pPr>
            <a:r>
              <a:rPr lang="en-US" sz="1400" dirty="0" smtClean="0"/>
              <a:t>E-mail: </a:t>
            </a:r>
            <a:r>
              <a:rPr lang="en-US" sz="1400" dirty="0" smtClean="0">
                <a:hlinkClick r:id="rId2"/>
              </a:rPr>
              <a:t>herman-reininga@uiowa.edu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Ph: 319-335-4850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4770" y="2895600"/>
            <a:ext cx="4267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Omar Ahmad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Assistant Director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/>
              <a:t>National Advanced Driving Simulator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E-mail: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3"/>
              </a:rPr>
              <a:t>omar-ahmad@uiowa.edu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Ph: 319-335-4788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 descr="oahm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0"/>
            <a:ext cx="1143000" cy="1524000"/>
          </a:xfrm>
          <a:prstGeom prst="rect">
            <a:avLst/>
          </a:prstGeom>
        </p:spPr>
      </p:pic>
      <p:pic>
        <p:nvPicPr>
          <p:cNvPr id="10" name="Picture 9" descr="hreinin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371600"/>
            <a:ext cx="1143000" cy="1524000"/>
          </a:xfrm>
          <a:prstGeom prst="rect">
            <a:avLst/>
          </a:prstGeom>
        </p:spPr>
      </p:pic>
      <p:pic>
        <p:nvPicPr>
          <p:cNvPr id="12" name="Picture 11" descr="nads_outsi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371600"/>
            <a:ext cx="3525520" cy="2346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3962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Address:</a:t>
            </a:r>
          </a:p>
          <a:p>
            <a:r>
              <a:rPr lang="en-US" dirty="0" smtClean="0"/>
              <a:t>National Advanced Driving Simulator</a:t>
            </a:r>
          </a:p>
          <a:p>
            <a:r>
              <a:rPr lang="en-US" dirty="0" smtClean="0"/>
              <a:t>The University of Iowa</a:t>
            </a:r>
          </a:p>
          <a:p>
            <a:r>
              <a:rPr lang="en-US" dirty="0" smtClean="0"/>
              <a:t>2401 Oakdale Blvd.</a:t>
            </a:r>
          </a:p>
          <a:p>
            <a:r>
              <a:rPr lang="en-US" dirty="0" smtClean="0"/>
              <a:t>Iowa City, IA 52242</a:t>
            </a:r>
          </a:p>
          <a:p>
            <a:r>
              <a:rPr lang="en-US" dirty="0" smtClean="0"/>
              <a:t>U.S.A.</a:t>
            </a:r>
          </a:p>
          <a:p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7"/>
              </a:rPr>
              <a:t>contacts@nads-sc.uiowa.edu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44770" y="4572000"/>
            <a:ext cx="4267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Andrew Veit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MiniSim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Program Manager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/>
              <a:t>National Advanced Driving Simulator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E-mail: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8"/>
              </a:rPr>
              <a:t>andrew-veit@uiowa.edu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319-335-4361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NADS </a:t>
            </a:r>
            <a:r>
              <a:rPr lang="en-US" dirty="0" err="1" smtClean="0"/>
              <a:t>MiniSim</a:t>
            </a:r>
            <a:r>
              <a:rPr lang="en-US" dirty="0" smtClean="0"/>
              <a:t>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Portable, small footprint</a:t>
            </a:r>
          </a:p>
          <a:p>
            <a:r>
              <a:rPr lang="en-US" dirty="0" smtClean="0"/>
              <a:t>Off-the shelf parts, easy to service</a:t>
            </a:r>
          </a:p>
          <a:p>
            <a:r>
              <a:rPr lang="en-US" dirty="0" smtClean="0"/>
              <a:t>Reliable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Multiple configurations</a:t>
            </a:r>
          </a:p>
          <a:p>
            <a:r>
              <a:rPr lang="en-US" dirty="0" smtClean="0"/>
              <a:t>Web-site provides connection to national network of researchers and practitioners</a:t>
            </a:r>
          </a:p>
        </p:txBody>
      </p:sp>
      <p:pic>
        <p:nvPicPr>
          <p:cNvPr id="5" name="Picture 4" descr="IMG_3052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9258" y="2421194"/>
            <a:ext cx="1635084" cy="1092421"/>
          </a:xfrm>
          <a:prstGeom prst="rect">
            <a:avLst/>
          </a:prstGeom>
        </p:spPr>
      </p:pic>
      <p:pic>
        <p:nvPicPr>
          <p:cNvPr id="6" name="Picture 5" descr="minisim_3Channel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"/>
            <a:ext cx="3981185" cy="2971800"/>
          </a:xfrm>
          <a:prstGeom prst="rect">
            <a:avLst/>
          </a:prstGeom>
        </p:spPr>
      </p:pic>
      <p:pic>
        <p:nvPicPr>
          <p:cNvPr id="7" name="Picture 6" descr="IMG_4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1485900" cy="990600"/>
          </a:xfrm>
          <a:prstGeom prst="rect">
            <a:avLst/>
          </a:prstGeom>
        </p:spPr>
      </p:pic>
      <p:pic>
        <p:nvPicPr>
          <p:cNvPr id="8" name="Picture 7" descr="\\Nads-filer\nads_media_archive\images\NADS_MiniSIM\Desktop\minisim_desktop2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458929"/>
            <a:ext cx="2228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id:F0802A07-2C9E-4569-A9A4-E46CC36BA3E4@sd.cox.net"/>
          <p:cNvPicPr>
            <a:picLocks noChangeAspect="1"/>
          </p:cNvPicPr>
          <p:nvPr/>
        </p:nvPicPr>
        <p:blipFill rotWithShape="1">
          <a:blip r:embed="rId6" r:link="rId7" cstate="print"/>
          <a:srcRect l="12740" t="8511" r="28317" b="10490"/>
          <a:stretch/>
        </p:blipFill>
        <p:spPr bwMode="auto">
          <a:xfrm>
            <a:off x="5943600" y="3657600"/>
            <a:ext cx="28463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MiniSim</a:t>
            </a:r>
            <a:r>
              <a:rPr lang="en-US" dirty="0" smtClean="0"/>
              <a:t>™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Accessible by </a:t>
            </a:r>
            <a:r>
              <a:rPr lang="en-US" dirty="0" err="1" smtClean="0"/>
              <a:t>MiniSim</a:t>
            </a:r>
            <a:r>
              <a:rPr lang="en-US" dirty="0" smtClean="0"/>
              <a:t> users and driving </a:t>
            </a:r>
            <a:r>
              <a:rPr lang="en-US" dirty="0" err="1" smtClean="0"/>
              <a:t>sim</a:t>
            </a:r>
            <a:r>
              <a:rPr lang="en-US" dirty="0" smtClean="0"/>
              <a:t> researchers around the country</a:t>
            </a:r>
          </a:p>
          <a:p>
            <a:r>
              <a:rPr lang="en-US" dirty="0" smtClean="0"/>
              <a:t>User forums enable sharing of ideas, research</a:t>
            </a:r>
          </a:p>
          <a:p>
            <a:r>
              <a:rPr lang="en-US" dirty="0" smtClean="0"/>
              <a:t>Knowledge base</a:t>
            </a:r>
          </a:p>
          <a:p>
            <a:r>
              <a:rPr lang="en-US" dirty="0" smtClean="0"/>
              <a:t>Software updates</a:t>
            </a:r>
          </a:p>
          <a:p>
            <a:r>
              <a:rPr lang="en-US" dirty="0" smtClean="0"/>
              <a:t>Student involvement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err="1" smtClean="0"/>
              <a:t>MiniSim</a:t>
            </a:r>
            <a:r>
              <a:rPr lang="en-US" dirty="0" smtClean="0"/>
              <a:t> configurations for purchase</a:t>
            </a:r>
          </a:p>
          <a:p>
            <a:r>
              <a:rPr lang="en-US" dirty="0" smtClean="0"/>
              <a:t>Articles on state of the art in field</a:t>
            </a:r>
          </a:p>
          <a:p>
            <a:r>
              <a:rPr lang="en-US" dirty="0" smtClean="0"/>
              <a:t>Links to research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015" y="838200"/>
            <a:ext cx="482098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41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NADS </a:t>
            </a:r>
            <a:r>
              <a:rPr lang="en-US" dirty="0" err="1" smtClean="0"/>
              <a:t>MiniSim</a:t>
            </a:r>
            <a:r>
              <a:rPr lang="en-US" dirty="0" smtClean="0"/>
              <a:t>™ Partners</a:t>
            </a:r>
            <a:br>
              <a:rPr lang="en-US" dirty="0" smtClean="0"/>
            </a:br>
            <a:r>
              <a:rPr lang="en-US" sz="1600" dirty="0" smtClean="0"/>
              <a:t>(Green=Vehicles, Blue=Heavy Trucks, Red=Both)</a:t>
            </a:r>
            <a:endParaRPr lang="en-US" sz="1600" dirty="0"/>
          </a:p>
        </p:txBody>
      </p:sp>
      <p:pic>
        <p:nvPicPr>
          <p:cNvPr id="31746" name="Picture 2" descr="C:\Documents and Settings\oahmad\Local Settings\Temporary Internet Files\Content.IE5\MECRAEP1\MCMP00224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6" y="1440864"/>
            <a:ext cx="7590633" cy="4731336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5105400" y="3048000"/>
            <a:ext cx="33528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467600" y="35052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86400" y="26670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371600" y="16764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638800" y="22098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267200" y="54102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17"/>
          <p:cNvSpPr/>
          <p:nvPr/>
        </p:nvSpPr>
        <p:spPr>
          <a:xfrm>
            <a:off x="3429000" y="3505200"/>
            <a:ext cx="1371600" cy="685800"/>
          </a:xfrm>
          <a:prstGeom prst="borderCallout1">
            <a:avLst>
              <a:gd name="adj1" fmla="val 31250"/>
              <a:gd name="adj2" fmla="val 103274"/>
              <a:gd name="adj3" fmla="val -20961"/>
              <a:gd name="adj4" fmla="val 134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UI Colleges of Engineering and Medicine</a:t>
            </a:r>
            <a:endParaRPr lang="en-US" sz="1400" dirty="0"/>
          </a:p>
        </p:txBody>
      </p:sp>
      <p:sp>
        <p:nvSpPr>
          <p:cNvPr id="19" name="Line Callout 1 18"/>
          <p:cNvSpPr/>
          <p:nvPr/>
        </p:nvSpPr>
        <p:spPr>
          <a:xfrm>
            <a:off x="4343400" y="1447800"/>
            <a:ext cx="1371600" cy="533400"/>
          </a:xfrm>
          <a:prstGeom prst="borderCallout1">
            <a:avLst>
              <a:gd name="adj1" fmla="val 106250"/>
              <a:gd name="adj2" fmla="val 83135"/>
              <a:gd name="adj3" fmla="val 221428"/>
              <a:gd name="adj4" fmla="val 870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U. of </a:t>
            </a:r>
            <a:r>
              <a:rPr lang="en-US" dirty="0" err="1" smtClean="0"/>
              <a:t>Wisc</a:t>
            </a:r>
            <a:r>
              <a:rPr lang="en-US" dirty="0" smtClean="0"/>
              <a:t>-Madison</a:t>
            </a:r>
            <a:endParaRPr lang="en-US" dirty="0"/>
          </a:p>
        </p:txBody>
      </p:sp>
      <p:sp>
        <p:nvSpPr>
          <p:cNvPr id="20" name="Line Callout 1 19"/>
          <p:cNvSpPr/>
          <p:nvPr/>
        </p:nvSpPr>
        <p:spPr>
          <a:xfrm>
            <a:off x="533400" y="2362200"/>
            <a:ext cx="1524000" cy="533400"/>
          </a:xfrm>
          <a:prstGeom prst="borderCallout1">
            <a:avLst>
              <a:gd name="adj1" fmla="val -13394"/>
              <a:gd name="adj2" fmla="val 43552"/>
              <a:gd name="adj3" fmla="val -82143"/>
              <a:gd name="adj4" fmla="val 628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U. of Washington</a:t>
            </a:r>
            <a:endParaRPr lang="en-US" dirty="0"/>
          </a:p>
        </p:txBody>
      </p:sp>
      <p:sp>
        <p:nvSpPr>
          <p:cNvPr id="21" name="Line Callout 1 20"/>
          <p:cNvSpPr/>
          <p:nvPr/>
        </p:nvSpPr>
        <p:spPr>
          <a:xfrm>
            <a:off x="2209800" y="4724400"/>
            <a:ext cx="1447800" cy="533400"/>
          </a:xfrm>
          <a:prstGeom prst="borderCallout1">
            <a:avLst>
              <a:gd name="adj1" fmla="val 50893"/>
              <a:gd name="adj2" fmla="val 101300"/>
              <a:gd name="adj3" fmla="val 126785"/>
              <a:gd name="adj4" fmla="val 1460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U. of Texas-Austin</a:t>
            </a:r>
            <a:endParaRPr lang="en-US" dirty="0"/>
          </a:p>
        </p:txBody>
      </p:sp>
      <p:sp>
        <p:nvSpPr>
          <p:cNvPr id="24" name="Line Callout 1 23"/>
          <p:cNvSpPr/>
          <p:nvPr/>
        </p:nvSpPr>
        <p:spPr>
          <a:xfrm>
            <a:off x="7810500" y="3962400"/>
            <a:ext cx="1066800" cy="533400"/>
          </a:xfrm>
          <a:prstGeom prst="borderCallout1">
            <a:avLst>
              <a:gd name="adj1" fmla="val -5962"/>
              <a:gd name="adj2" fmla="val 18359"/>
              <a:gd name="adj3" fmla="val -57662"/>
              <a:gd name="adj4" fmla="val -9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NHTSA,</a:t>
            </a:r>
          </a:p>
          <a:p>
            <a:pPr algn="ctr"/>
            <a:r>
              <a:rPr lang="en-US" dirty="0" smtClean="0"/>
              <a:t>US DOT</a:t>
            </a:r>
            <a:endParaRPr lang="en-US" dirty="0"/>
          </a:p>
        </p:txBody>
      </p:sp>
      <p:sp>
        <p:nvSpPr>
          <p:cNvPr id="25" name="Line Callout 1 24"/>
          <p:cNvSpPr/>
          <p:nvPr/>
        </p:nvSpPr>
        <p:spPr>
          <a:xfrm>
            <a:off x="3124200" y="2667000"/>
            <a:ext cx="1219200" cy="533400"/>
          </a:xfrm>
          <a:prstGeom prst="borderCallout1">
            <a:avLst>
              <a:gd name="adj1" fmla="val 16963"/>
              <a:gd name="adj2" fmla="val 104177"/>
              <a:gd name="adj3" fmla="val 71005"/>
              <a:gd name="adj4" fmla="val 1434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Iowa DOT/ ISU</a:t>
            </a:r>
            <a:endParaRPr lang="en-US" dirty="0"/>
          </a:p>
        </p:txBody>
      </p:sp>
      <p:sp>
        <p:nvSpPr>
          <p:cNvPr id="36" name="Line Callout 1 35"/>
          <p:cNvSpPr/>
          <p:nvPr/>
        </p:nvSpPr>
        <p:spPr>
          <a:xfrm>
            <a:off x="7696200" y="1219200"/>
            <a:ext cx="1143000" cy="533400"/>
          </a:xfrm>
          <a:prstGeom prst="borderCallout1">
            <a:avLst>
              <a:gd name="adj1" fmla="val 109821"/>
              <a:gd name="adj2" fmla="val 38552"/>
              <a:gd name="adj3" fmla="val 291072"/>
              <a:gd name="adj4" fmla="val 14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Hartford Hospital</a:t>
            </a:r>
            <a:endParaRPr lang="en-US" dirty="0"/>
          </a:p>
        </p:txBody>
      </p:sp>
      <p:sp>
        <p:nvSpPr>
          <p:cNvPr id="38" name="Line Callout 1 37"/>
          <p:cNvSpPr/>
          <p:nvPr/>
        </p:nvSpPr>
        <p:spPr>
          <a:xfrm>
            <a:off x="5867400" y="1447800"/>
            <a:ext cx="1371600" cy="533400"/>
          </a:xfrm>
          <a:prstGeom prst="borderCallout1">
            <a:avLst>
              <a:gd name="adj1" fmla="val 100893"/>
              <a:gd name="adj2" fmla="val 49107"/>
              <a:gd name="adj3" fmla="val 155356"/>
              <a:gd name="adj4" fmla="val -46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Michigan Tech.</a:t>
            </a:r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7696200" y="27432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4038600" y="2057400"/>
            <a:ext cx="228600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ne Callout 1 39"/>
          <p:cNvSpPr/>
          <p:nvPr/>
        </p:nvSpPr>
        <p:spPr>
          <a:xfrm>
            <a:off x="2362200" y="1447800"/>
            <a:ext cx="1371600" cy="685800"/>
          </a:xfrm>
          <a:prstGeom prst="borderCallout1">
            <a:avLst>
              <a:gd name="adj1" fmla="val 75694"/>
              <a:gd name="adj2" fmla="val 103968"/>
              <a:gd name="adj3" fmla="val 93849"/>
              <a:gd name="adj4" fmla="val 1224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United Tribes Technical College, ND</a:t>
            </a:r>
            <a:endParaRPr lang="en-US" sz="1400" dirty="0"/>
          </a:p>
        </p:txBody>
      </p:sp>
      <p:sp>
        <p:nvSpPr>
          <p:cNvPr id="27" name="Line Callout 1 26"/>
          <p:cNvSpPr/>
          <p:nvPr/>
        </p:nvSpPr>
        <p:spPr>
          <a:xfrm>
            <a:off x="457200" y="3200400"/>
            <a:ext cx="1524000" cy="533400"/>
          </a:xfrm>
          <a:prstGeom prst="borderCallout1">
            <a:avLst>
              <a:gd name="adj1" fmla="val 100892"/>
              <a:gd name="adj2" fmla="val 46677"/>
              <a:gd name="adj3" fmla="val 210715"/>
              <a:gd name="adj4" fmla="val 703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CSU San Bernardino</a:t>
            </a:r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6561992" y="50292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Callout 1 27"/>
          <p:cNvSpPr/>
          <p:nvPr/>
        </p:nvSpPr>
        <p:spPr>
          <a:xfrm>
            <a:off x="5304692" y="4114800"/>
            <a:ext cx="1371600" cy="762000"/>
          </a:xfrm>
          <a:prstGeom prst="borderCallout1">
            <a:avLst>
              <a:gd name="adj1" fmla="val 107667"/>
              <a:gd name="adj2" fmla="val 41802"/>
              <a:gd name="adj3" fmla="val 142997"/>
              <a:gd name="adj4" fmla="val 891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Florida State University</a:t>
            </a:r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4800600" y="30480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1524000" y="4267200"/>
            <a:ext cx="228600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823965" y="5524500"/>
            <a:ext cx="228600" cy="228600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Callout 1 31"/>
          <p:cNvSpPr/>
          <p:nvPr/>
        </p:nvSpPr>
        <p:spPr>
          <a:xfrm>
            <a:off x="7467600" y="5261498"/>
            <a:ext cx="1371600" cy="910702"/>
          </a:xfrm>
          <a:prstGeom prst="borderCallout1">
            <a:avLst>
              <a:gd name="adj1" fmla="val 48312"/>
              <a:gd name="adj2" fmla="val 225"/>
              <a:gd name="adj3" fmla="val 46038"/>
              <a:gd name="adj4" fmla="val -305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Cognitive Research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792162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MiniSim</a:t>
            </a:r>
            <a:r>
              <a:rPr lang="en-US" dirty="0" smtClean="0"/>
              <a:t> Partnerships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12192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Transportation Regulatory Agencies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38800" y="3886200"/>
            <a:ext cx="1143000" cy="5334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53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Partners / Source of Funding</a:t>
            </a:r>
            <a:endParaRPr lang="en-US" dirty="0"/>
          </a:p>
        </p:txBody>
      </p:sp>
      <p:pic>
        <p:nvPicPr>
          <p:cNvPr id="22" name="Picture 21" descr="\\Nads-filer\nads_media_archive\images\NADS_MiniSIM\Desktop\minisim_desktop2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2228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609600" y="20574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Automotive Industry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9600" y="37338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858000" y="16002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Driver’s Education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858000" y="24384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Safety/Remedial Training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6858000" y="41148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Vehicle Safety &amp; New Technologies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0" y="49530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Assessment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30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38800" y="3581400"/>
            <a:ext cx="1143000" cy="1588"/>
          </a:xfrm>
          <a:prstGeom prst="straightConnector1">
            <a:avLst/>
          </a:prstGeom>
          <a:ln w="5715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638800" y="1905000"/>
            <a:ext cx="1143000" cy="9906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38800" y="2743200"/>
            <a:ext cx="1143000" cy="5334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267200"/>
            <a:ext cx="1143000" cy="9906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86000" y="2438400"/>
            <a:ext cx="990600" cy="5334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286000" y="3276600"/>
            <a:ext cx="1066800" cy="152400"/>
          </a:xfrm>
          <a:prstGeom prst="straightConnector1">
            <a:avLst/>
          </a:prstGeom>
          <a:ln w="5715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86000" y="1600200"/>
            <a:ext cx="990600" cy="6858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286000" y="3810000"/>
            <a:ext cx="1066800" cy="2286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09600" y="45720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NIH/NSF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286000" y="4267200"/>
            <a:ext cx="1066800" cy="6096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858000" y="57912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Military Training and Simulation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5486400" y="4876800"/>
            <a:ext cx="1447800" cy="11430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858000" y="7620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Highway Design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5524500" y="1181100"/>
            <a:ext cx="1371600" cy="11430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600" y="54102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Defense Industry / DOD</a:t>
            </a:r>
            <a:endParaRPr lang="en-US" sz="16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286000" y="4876800"/>
            <a:ext cx="1066800" cy="914400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09600" y="28956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Pharmaceutical Industry</a:t>
            </a:r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6858000" y="32766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NADS Driver Safety Training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276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Provide driver safety training for company fleets</a:t>
            </a:r>
          </a:p>
          <a:p>
            <a:pPr lvl="1"/>
            <a:r>
              <a:rPr lang="en-US" dirty="0" smtClean="0"/>
              <a:t>Improve driving practices</a:t>
            </a:r>
          </a:p>
          <a:p>
            <a:r>
              <a:rPr lang="en-US" dirty="0" smtClean="0"/>
              <a:t>2-hour training program consisting of training scenarios, safety presentations</a:t>
            </a:r>
          </a:p>
          <a:p>
            <a:r>
              <a:rPr lang="en-US" dirty="0" smtClean="0"/>
              <a:t>Developed in consultation with local company and safety committee</a:t>
            </a:r>
          </a:p>
          <a:p>
            <a:r>
              <a:rPr lang="en-US" dirty="0" smtClean="0"/>
              <a:t>Three dedicated simulators</a:t>
            </a:r>
          </a:p>
          <a:p>
            <a:r>
              <a:rPr lang="en-US" dirty="0" smtClean="0"/>
              <a:t>Cost $125/trainee</a:t>
            </a:r>
          </a:p>
          <a:p>
            <a:endParaRPr lang="en-US" dirty="0"/>
          </a:p>
        </p:txBody>
      </p:sp>
      <p:pic>
        <p:nvPicPr>
          <p:cNvPr id="7" name="Content Placeholder 6" descr="TrainingRoom_s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295400"/>
            <a:ext cx="2621280" cy="182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adsMiniSimVisualServer 2010-01-13 10-00-48-5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724400"/>
            <a:ext cx="3143250" cy="13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NADS_DriverTraining_20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43400" y="3505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Warning Interface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Simulated user interface options to 4 active safety technologies</a:t>
            </a:r>
          </a:p>
          <a:p>
            <a:pPr lvl="1"/>
            <a:r>
              <a:rPr lang="en-US" dirty="0" smtClean="0"/>
              <a:t>Forward collision warning (FCW)</a:t>
            </a:r>
          </a:p>
          <a:p>
            <a:pPr lvl="1"/>
            <a:r>
              <a:rPr lang="en-US" dirty="0" smtClean="0"/>
              <a:t>Blind spot warning</a:t>
            </a:r>
          </a:p>
          <a:p>
            <a:pPr lvl="1"/>
            <a:r>
              <a:rPr lang="en-US" dirty="0" smtClean="0"/>
              <a:t>Backup collision warning</a:t>
            </a:r>
          </a:p>
          <a:p>
            <a:pPr lvl="1"/>
            <a:r>
              <a:rPr lang="en-US" dirty="0" smtClean="0"/>
              <a:t>Lane departure warning (LDW)</a:t>
            </a:r>
          </a:p>
          <a:p>
            <a:r>
              <a:rPr lang="en-US" dirty="0" smtClean="0"/>
              <a:t>Developed software models of collision warning systems and integrated hardware </a:t>
            </a:r>
            <a:r>
              <a:rPr lang="en-US" dirty="0" err="1" smtClean="0"/>
              <a:t>haptic</a:t>
            </a:r>
            <a:r>
              <a:rPr lang="en-US" dirty="0" smtClean="0"/>
              <a:t> seat, steering and active seat belt</a:t>
            </a:r>
          </a:p>
          <a:p>
            <a:r>
              <a:rPr lang="en-US" dirty="0" smtClean="0"/>
              <a:t>Developed 2 scenarios that present a driving experience for a focus group clinic for 200 participants at manufacturer’s site on portable </a:t>
            </a:r>
            <a:r>
              <a:rPr lang="en-US" dirty="0" err="1" smtClean="0"/>
              <a:t>MiniSim</a:t>
            </a:r>
            <a:r>
              <a:rPr lang="en-US" dirty="0" smtClean="0"/>
              <a:t>™ driving simulator</a:t>
            </a:r>
          </a:p>
          <a:p>
            <a:endParaRPr lang="en-US" dirty="0"/>
          </a:p>
        </p:txBody>
      </p:sp>
      <p:pic>
        <p:nvPicPr>
          <p:cNvPr id="4" name="Picture 3" descr="HyundaiLogo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1768" y="1028700"/>
            <a:ext cx="1371600" cy="1028700"/>
          </a:xfrm>
          <a:prstGeom prst="rect">
            <a:avLst/>
          </a:prstGeom>
        </p:spPr>
      </p:pic>
      <p:pic>
        <p:nvPicPr>
          <p:cNvPr id="5" name="Picture 4" descr="DSC02539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133600"/>
            <a:ext cx="3824168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3581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Area: Active Safety</a:t>
            </a:r>
            <a:endParaRPr lang="en-US" sz="2400" b="1" cap="sm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54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4038600" cy="342899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Installed at the </a:t>
            </a:r>
            <a:r>
              <a:rPr lang="en-US" dirty="0" smtClean="0"/>
              <a:t>Human Factors and Statistical Modeling Lab at the University </a:t>
            </a:r>
            <a:r>
              <a:rPr lang="en-US" dirty="0"/>
              <a:t>of </a:t>
            </a:r>
            <a:r>
              <a:rPr lang="en-US" dirty="0" smtClean="0"/>
              <a:t>Washington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depts.washington.edu/hfsm/index.html</a:t>
            </a:r>
            <a:endParaRPr lang="en-US" dirty="0"/>
          </a:p>
          <a:p>
            <a:r>
              <a:rPr lang="en-US" dirty="0" smtClean="0"/>
              <a:t>Equipped with:</a:t>
            </a:r>
          </a:p>
          <a:p>
            <a:pPr lvl="1"/>
            <a:r>
              <a:rPr lang="en-US" dirty="0" smtClean="0"/>
              <a:t>Toyota Avalon Steering Wheel</a:t>
            </a:r>
          </a:p>
          <a:p>
            <a:pPr lvl="1"/>
            <a:r>
              <a:rPr lang="en-US" dirty="0" smtClean="0"/>
              <a:t>Functional Adaptive Cruise Control System </a:t>
            </a:r>
          </a:p>
          <a:p>
            <a:r>
              <a:rPr lang="en-US" dirty="0" smtClean="0"/>
              <a:t>Research Areas Include:</a:t>
            </a:r>
          </a:p>
          <a:p>
            <a:pPr lvl="1"/>
            <a:r>
              <a:rPr lang="en-US" dirty="0" smtClean="0"/>
              <a:t>Human Factors in Transportation</a:t>
            </a:r>
          </a:p>
          <a:p>
            <a:pPr lvl="1"/>
            <a:r>
              <a:rPr lang="en-US" dirty="0" smtClean="0"/>
              <a:t>Behavioral Risks and Uncertainty</a:t>
            </a:r>
          </a:p>
          <a:p>
            <a:pPr lvl="1"/>
            <a:r>
              <a:rPr lang="en-US" dirty="0" smtClean="0"/>
              <a:t>Human Performance and Working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81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Area: PC Simulation</a:t>
            </a:r>
            <a:endParaRPr lang="en-US" sz="2400" b="1" cap="sm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#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17917"/>
            <a:ext cx="248973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25" y="2666999"/>
            <a:ext cx="4651075" cy="2807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2783148" cy="1825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6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MiniSims</a:t>
            </a:r>
            <a:r>
              <a:rPr lang="en-US" dirty="0" smtClean="0"/>
              <a:t> for Multi-Site Clinical Trial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4495799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Validated </a:t>
            </a:r>
            <a:r>
              <a:rPr lang="en-US" dirty="0" err="1" smtClean="0"/>
              <a:t>MiniSim</a:t>
            </a:r>
            <a:r>
              <a:rPr lang="en-US" dirty="0" smtClean="0"/>
              <a:t> against simulator currently in use; an in-house study with oral alcohol dosing and placebo</a:t>
            </a:r>
          </a:p>
          <a:p>
            <a:r>
              <a:rPr lang="en-US" dirty="0" smtClean="0"/>
              <a:t>Development of over 6 hours of scenarios with divided attention task</a:t>
            </a:r>
          </a:p>
          <a:p>
            <a:r>
              <a:rPr lang="en-US" dirty="0" smtClean="0"/>
              <a:t>Screening, Training, and Practice drives</a:t>
            </a:r>
          </a:p>
          <a:p>
            <a:r>
              <a:rPr lang="en-US" dirty="0" smtClean="0"/>
              <a:t>Integration with customer’s launch application</a:t>
            </a:r>
          </a:p>
          <a:p>
            <a:r>
              <a:rPr lang="en-US" dirty="0" smtClean="0"/>
              <a:t>Hardware and software configuration control</a:t>
            </a:r>
          </a:p>
          <a:p>
            <a:r>
              <a:rPr lang="en-US" dirty="0" smtClean="0"/>
              <a:t>Development of playback function to show equivalency of data across multiple simulators</a:t>
            </a:r>
          </a:p>
          <a:p>
            <a:r>
              <a:rPr lang="en-US" dirty="0"/>
              <a:t>F</a:t>
            </a:r>
            <a:r>
              <a:rPr lang="en-US" dirty="0" smtClean="0"/>
              <a:t>ive study locations</a:t>
            </a:r>
          </a:p>
          <a:p>
            <a:r>
              <a:rPr lang="en-US" dirty="0" smtClean="0"/>
              <a:t>Installation </a:t>
            </a:r>
            <a:r>
              <a:rPr lang="en-US" dirty="0"/>
              <a:t>at two </a:t>
            </a:r>
            <a:r>
              <a:rPr lang="en-US" dirty="0" smtClean="0"/>
              <a:t>sites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81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Area: NADS </a:t>
            </a:r>
            <a:r>
              <a:rPr lang="en-US" sz="2400" b="1" cap="sm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MiniSim</a:t>
            </a:r>
            <a:endParaRPr lang="en-US" sz="2400" b="1" cap="sm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8" y="1143000"/>
            <a:ext cx="2242244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560792" cy="247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Documents and Settings\veit\Local Settings\Temporary Internet Files\Content.Outlook\PRY7C0YZ\CRC Logo 3-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05248"/>
            <a:ext cx="16900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8" y="3160253"/>
            <a:ext cx="2066962" cy="6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9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717</Words>
  <Application>Microsoft Office PowerPoint</Application>
  <PresentationFormat>On-screen Show (4:3)</PresentationFormat>
  <Paragraphs>155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Overview of Selected  MiniSim™ Projects</vt:lpstr>
      <vt:lpstr>NADS MiniSim™</vt:lpstr>
      <vt:lpstr>MiniSim™ Web</vt:lpstr>
      <vt:lpstr>NADS MiniSim™ Partners (Green=Vehicles, Blue=Heavy Trucks, Red=Both)</vt:lpstr>
      <vt:lpstr>PowerPoint Presentation</vt:lpstr>
      <vt:lpstr>NADS Driver Safety Training Program</vt:lpstr>
      <vt:lpstr>Collision Warning Interface Demonstrator</vt:lpstr>
      <vt:lpstr>Research Simulator</vt:lpstr>
      <vt:lpstr>MiniSims for Multi-Site Clinical Trial Data Collection</vt:lpstr>
      <vt:lpstr>Iowa State University MiniSim</vt:lpstr>
      <vt:lpstr>Iowa State University Trailer</vt:lpstr>
      <vt:lpstr>Veracity Mobile Simulator</vt:lpstr>
      <vt:lpstr>Heavy-Truck MiniSim™ Mobile Trainer</vt:lpstr>
      <vt:lpstr>Heavy Truck MiniSim™ Mobile Trainer</vt:lpstr>
      <vt:lpstr>Truck Training Simulator</vt:lpstr>
      <vt:lpstr>PowerPoint Presentation</vt:lpstr>
      <vt:lpstr>Contact Information</vt:lpstr>
    </vt:vector>
  </TitlesOfParts>
  <Company>NADS &amp; Simulation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Ahmad</dc:creator>
  <cp:lastModifiedBy>Cable, Stephen K</cp:lastModifiedBy>
  <cp:revision>177</cp:revision>
  <dcterms:created xsi:type="dcterms:W3CDTF">2010-03-06T20:38:21Z</dcterms:created>
  <dcterms:modified xsi:type="dcterms:W3CDTF">2011-01-18T23:32:37Z</dcterms:modified>
</cp:coreProperties>
</file>