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76" r:id="rId2"/>
    <p:sldId id="277" r:id="rId3"/>
    <p:sldId id="278" r:id="rId4"/>
    <p:sldId id="279" r:id="rId5"/>
    <p:sldId id="282" r:id="rId6"/>
    <p:sldId id="281" r:id="rId7"/>
    <p:sldId id="280" r:id="rId8"/>
    <p:sldId id="283" r:id="rId9"/>
    <p:sldId id="284" r:id="rId10"/>
    <p:sldId id="28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371"/>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56"/>
    <p:restoredTop sz="96357" autoAdjust="0"/>
  </p:normalViewPr>
  <p:slideViewPr>
    <p:cSldViewPr snapToGrid="0" snapToObjects="1">
      <p:cViewPr>
        <p:scale>
          <a:sx n="150" d="100"/>
          <a:sy n="150" d="100"/>
        </p:scale>
        <p:origin x="384"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63676B"/>
              </a:solidFill>
              <a:ln>
                <a:noFill/>
              </a:ln>
              <a:effectLst/>
            </c:spPr>
            <c:extLst>
              <c:ext xmlns:c16="http://schemas.microsoft.com/office/drawing/2014/chart" uri="{C3380CC4-5D6E-409C-BE32-E72D297353CC}">
                <c16:uniqueId val="{00000001-BEE0-4A5B-B5DD-3E5C3C70D22F}"/>
              </c:ext>
            </c:extLst>
          </c:dPt>
          <c:dPt>
            <c:idx val="2"/>
            <c:invertIfNegative val="0"/>
            <c:bubble3D val="0"/>
            <c:spPr>
              <a:solidFill>
                <a:schemeClr val="tx1"/>
              </a:solidFill>
              <a:ln>
                <a:noFill/>
              </a:ln>
              <a:effectLst/>
            </c:spPr>
            <c:extLst>
              <c:ext xmlns:c16="http://schemas.microsoft.com/office/drawing/2014/chart" uri="{C3380CC4-5D6E-409C-BE32-E72D297353CC}">
                <c16:uniqueId val="{00000003-BEE0-4A5B-B5DD-3E5C3C70D22F}"/>
              </c:ext>
            </c:extLst>
          </c:dPt>
          <c:dPt>
            <c:idx val="3"/>
            <c:invertIfNegative val="0"/>
            <c:bubble3D val="0"/>
            <c:spPr>
              <a:solidFill>
                <a:srgbClr val="BBBCBC"/>
              </a:solidFill>
              <a:ln>
                <a:noFill/>
              </a:ln>
              <a:effectLst/>
            </c:spPr>
            <c:extLst>
              <c:ext xmlns:c16="http://schemas.microsoft.com/office/drawing/2014/chart" uri="{C3380CC4-5D6E-409C-BE32-E72D297353CC}">
                <c16:uniqueId val="{00000005-BEE0-4A5B-B5DD-3E5C3C70D22F}"/>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c:v>
                </c:pt>
                <c:pt idx="1">
                  <c:v>3</c:v>
                </c:pt>
                <c:pt idx="2">
                  <c:v>2</c:v>
                </c:pt>
                <c:pt idx="3">
                  <c:v>1</c:v>
                </c:pt>
              </c:numCache>
            </c:numRef>
          </c:val>
          <c:extLst>
            <c:ext xmlns:c16="http://schemas.microsoft.com/office/drawing/2014/chart" uri="{C3380CC4-5D6E-409C-BE32-E72D297353CC}">
              <c16:uniqueId val="{00000006-BEE0-4A5B-B5DD-3E5C3C70D22F}"/>
            </c:ext>
          </c:extLst>
        </c:ser>
        <c:dLbls>
          <c:showLegendKey val="0"/>
          <c:showVal val="0"/>
          <c:showCatName val="0"/>
          <c:showSerName val="0"/>
          <c:showPercent val="0"/>
          <c:showBubbleSize val="0"/>
        </c:dLbls>
        <c:gapWidth val="80"/>
        <c:overlap val="-27"/>
        <c:axId val="612859016"/>
        <c:axId val="612862952"/>
      </c:barChart>
      <c:catAx>
        <c:axId val="61285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2862952"/>
        <c:crosses val="autoZero"/>
        <c:auto val="1"/>
        <c:lblAlgn val="ctr"/>
        <c:lblOffset val="100"/>
        <c:noMultiLvlLbl val="0"/>
      </c:catAx>
      <c:valAx>
        <c:axId val="612862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2859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1st Qtr</cx:pt>
          <cx:pt idx="1">2nd Qtr</cx:pt>
          <cx:pt idx="2">3rd Qtr</cx:pt>
          <cx:pt idx="3">4th Qtr</cx:pt>
        </cx:lvl>
      </cx:strDim>
      <cx:numDim type="size">
        <cx:f>Sheet1!$B$2:$B$5</cx:f>
        <cx:lvl ptCount="4" formatCode="General">
          <cx:pt idx="0">8.1999999999999993</cx:pt>
          <cx:pt idx="1">3.2000000000000002</cx:pt>
          <cx:pt idx="2">1.3999999999999999</cx:pt>
          <cx:pt idx="3">1.2</cx:pt>
        </cx:lvl>
      </cx:numDim>
    </cx:data>
  </cx:chartData>
  <cx:chart>
    <cx:title pos="t" align="ctr" overlay="0">
      <cx:tx>
        <cx:rich>
          <a:bodyPr rot="0" spcFirstLastPara="1" vertOverflow="ellipsis" vert="horz" wrap="square" lIns="38100" tIns="19050" rIns="38100" bIns="19050" anchor="ctr" anchorCtr="1" compatLnSpc="0"/>
          <a:lstStyle/>
          <a:p>
            <a:pPr algn="ctr" rtl="0">
              <a:defRPr sz="1862" b="0" i="0" u="none" strike="noStrike" kern="1200" spc="0" baseline="0">
                <a:solidFill>
                  <a:srgbClr val="000000">
                    <a:lumMod val="65000"/>
                    <a:lumOff val="35000"/>
                  </a:srgbClr>
                </a:solidFill>
                <a:latin typeface="+mn-lt"/>
                <a:ea typeface="+mn-ea"/>
                <a:cs typeface="+mn-cs"/>
              </a:defRPr>
            </a:pPr>
            <a:r>
              <a:rPr kumimoji="0" lang="en-US" sz="1862" b="0" i="0" u="none" strike="noStrike" kern="1200" cap="none" spc="0" normalizeH="0" baseline="0" noProof="0" dirty="0">
                <a:ln>
                  <a:noFill/>
                </a:ln>
                <a:solidFill>
                  <a:srgbClr val="000000">
                    <a:lumMod val="65000"/>
                    <a:lumOff val="35000"/>
                  </a:srgbClr>
                </a:solidFill>
                <a:effectLst/>
                <a:uLnTx/>
                <a:uFillTx/>
                <a:latin typeface="Arial" panose="020B0604020202020204"/>
              </a:rPr>
              <a:t>Donut Chart</a:t>
            </a:r>
            <a:endParaRPr lang="en-US" dirty="0"/>
          </a:p>
        </cx:rich>
      </cx:tx>
    </cx:title>
    <cx:plotArea>
      <cx:plotAreaRegion>
        <cx:series layoutId="sunburst" uniqueId="{F3F0649F-59E4-4A28-AD41-18536ADB3556}">
          <cx:tx>
            <cx:txData>
              <cx:f>Sheet1!$B$1</cx:f>
              <cx:v>Sales</cx:v>
            </cx:txData>
          </cx:tx>
          <cx:dataPt idx="1">
            <cx:spPr>
              <a:solidFill>
                <a:srgbClr val="000000"/>
              </a:solidFill>
            </cx:spPr>
          </cx:dataPt>
          <cx:dataPt idx="2">
            <cx:spPr>
              <a:solidFill>
                <a:srgbClr val="63676B"/>
              </a:solidFill>
            </cx:spPr>
          </cx:dataPt>
          <cx:dataPt idx="3">
            <cx:spPr>
              <a:solidFill>
                <a:srgbClr val="00558C"/>
              </a:solidFill>
            </cx:spPr>
          </cx:dataPt>
          <cx:dataId val="0"/>
        </cx:series>
      </cx:plotAreaRegion>
    </cx:plotArea>
    <cx:legend pos="b"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8/18/2022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a:p>
        </p:txBody>
      </p:sp>
    </p:spTree>
    <p:extLst>
      <p:ext uri="{BB962C8B-B14F-4D97-AF65-F5344CB8AC3E}">
        <p14:creationId xmlns:p14="http://schemas.microsoft.com/office/powerpoint/2010/main" val="3281279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a:p>
        </p:txBody>
      </p:sp>
    </p:spTree>
    <p:extLst>
      <p:ext uri="{BB962C8B-B14F-4D97-AF65-F5344CB8AC3E}">
        <p14:creationId xmlns:p14="http://schemas.microsoft.com/office/powerpoint/2010/main" val="331063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a:p>
        </p:txBody>
      </p:sp>
    </p:spTree>
    <p:extLst>
      <p:ext uri="{BB962C8B-B14F-4D97-AF65-F5344CB8AC3E}">
        <p14:creationId xmlns:p14="http://schemas.microsoft.com/office/powerpoint/2010/main" val="63487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a:p>
        </p:txBody>
      </p:sp>
    </p:spTree>
    <p:extLst>
      <p:ext uri="{BB962C8B-B14F-4D97-AF65-F5344CB8AC3E}">
        <p14:creationId xmlns:p14="http://schemas.microsoft.com/office/powerpoint/2010/main" val="281725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259416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a:p>
        </p:txBody>
      </p:sp>
    </p:spTree>
    <p:extLst>
      <p:ext uri="{BB962C8B-B14F-4D97-AF65-F5344CB8AC3E}">
        <p14:creationId xmlns:p14="http://schemas.microsoft.com/office/powerpoint/2010/main" val="96764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304950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a:p>
        </p:txBody>
      </p:sp>
    </p:spTree>
    <p:extLst>
      <p:ext uri="{BB962C8B-B14F-4D97-AF65-F5344CB8AC3E}">
        <p14:creationId xmlns:p14="http://schemas.microsoft.com/office/powerpoint/2010/main" val="2222581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27592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a:p>
        </p:txBody>
      </p:sp>
    </p:spTree>
    <p:extLst>
      <p:ext uri="{BB962C8B-B14F-4D97-AF65-F5344CB8AC3E}">
        <p14:creationId xmlns:p14="http://schemas.microsoft.com/office/powerpoint/2010/main" val="939832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1.png"/><Relationship Id="rId2" Type="http://schemas.microsoft.com/office/2014/relationships/chartEx" Target="../charts/chartEx1.xm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old Pattern">
    <p:bg>
      <p:bgPr>
        <a:solidFill>
          <a:schemeClr val="accent1"/>
        </a:solidFill>
        <a:effectLst/>
      </p:bgPr>
    </p:bg>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DCBB725B-C931-48FA-A34D-F4FE8074DA2B}"/>
              </a:ext>
            </a:extLst>
          </p:cNvPr>
          <p:cNvPicPr>
            <a:picLocks noChangeAspect="1"/>
          </p:cNvPicPr>
          <p:nvPr userDrawn="1"/>
        </p:nvPicPr>
        <p:blipFill rotWithShape="1">
          <a:blip r:embed="rId2">
            <a:alphaModFix amt="55000"/>
          </a:blip>
          <a:srcRect l="1" t="1" r="31995" b="32272"/>
          <a:stretch/>
        </p:blipFill>
        <p:spPr>
          <a:xfrm>
            <a:off x="-1" y="-1"/>
            <a:ext cx="12188952" cy="6858000"/>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1843238"/>
          </a:xfrm>
        </p:spPr>
        <p:txBody>
          <a:bodyPr anchor="t" anchorCtr="0">
            <a:normAutofit/>
          </a:bodyPr>
          <a:lstStyle>
            <a:lvl1pPr algn="l">
              <a:defRPr sz="6000" b="1">
                <a:solidFill>
                  <a:schemeClr val="tx1"/>
                </a:solidFill>
                <a:latin typeface="Arial" panose="020B0604020202020204" pitchFamily="34" charset="0"/>
                <a:cs typeface="Arial" panose="020B0604020202020204" pitchFamily="34" charset="0"/>
              </a:defRPr>
            </a:lvl1pPr>
          </a:lstStyle>
          <a:p>
            <a:r>
              <a:rPr lang="en-US" dirty="0"/>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4709626"/>
            <a:ext cx="9144000" cy="407460"/>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838199" y="5087150"/>
            <a:ext cx="9144000" cy="463108"/>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850556" y="1774216"/>
            <a:ext cx="8684173" cy="365125"/>
          </a:xfrm>
          <a:prstGeom prst="rect">
            <a:avLst/>
          </a:prstGeom>
          <a:noFill/>
        </p:spPr>
        <p:txBody>
          <a:bodyPr vert="horz" lIns="91440" tIns="45720" rIns="91440" bIns="45720" rtlCol="0" anchor="ctr"/>
          <a:lstStyle>
            <a:lvl1pPr algn="l">
              <a:defRPr sz="2400" b="0">
                <a:solidFill>
                  <a:schemeClr val="tx1"/>
                </a:solidFill>
              </a:defRPr>
            </a:lvl1pPr>
          </a:lstStyle>
          <a:p>
            <a:r>
              <a:rPr lang="en-US"/>
              <a:t>View &gt;&gt; Header and Footer &gt;&gt; Add Unit Name</a:t>
            </a:r>
            <a:endParaRPr lang="en-US" dirty="0"/>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6940DAC-8D6F-1E4A-9970-A152EB98FD24}"/>
              </a:ext>
            </a:extLst>
          </p:cNvPr>
          <p:cNvGrpSpPr/>
          <p:nvPr userDrawn="1"/>
        </p:nvGrpSpPr>
        <p:grpSpPr>
          <a:xfrm>
            <a:off x="6466332" y="-1"/>
            <a:ext cx="4901184" cy="1307592"/>
            <a:chOff x="5957046" y="-1"/>
            <a:chExt cx="4901184" cy="1307592"/>
          </a:xfrm>
        </p:grpSpPr>
        <p:sp>
          <p:nvSpPr>
            <p:cNvPr id="3" name="Rectangle 2">
              <a:extLst>
                <a:ext uri="{FF2B5EF4-FFF2-40B4-BE49-F238E27FC236}">
                  <a16:creationId xmlns:a16="http://schemas.microsoft.com/office/drawing/2014/main" id="{94CFAD48-B302-124B-89E3-1A3AD2936CC4}"/>
                </a:ext>
              </a:extLst>
            </p:cNvPr>
            <p:cNvSpPr/>
            <p:nvPr userDrawn="1"/>
          </p:nvSpPr>
          <p:spPr>
            <a:xfrm>
              <a:off x="5957046" y="-1"/>
              <a:ext cx="4901184" cy="130759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B76E337-8A00-8743-BD85-A44E3DE4F7D2}"/>
                </a:ext>
              </a:extLst>
            </p:cNvPr>
            <p:cNvPicPr>
              <a:picLocks noChangeAspect="1"/>
            </p:cNvPicPr>
            <p:nvPr userDrawn="1"/>
          </p:nvPicPr>
          <p:blipFill>
            <a:blip r:embed="rId3"/>
            <a:stretch>
              <a:fillRect/>
            </a:stretch>
          </p:blipFill>
          <p:spPr>
            <a:xfrm>
              <a:off x="6390757" y="240584"/>
              <a:ext cx="4032504" cy="777270"/>
            </a:xfrm>
            <a:prstGeom prst="rect">
              <a:avLst/>
            </a:prstGeom>
          </p:spPr>
        </p:pic>
      </p:grpSp>
    </p:spTree>
    <p:extLst>
      <p:ext uri="{BB962C8B-B14F-4D97-AF65-F5344CB8AC3E}">
        <p14:creationId xmlns:p14="http://schemas.microsoft.com/office/powerpoint/2010/main" val="355990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Gold Pattern">
    <p:bg>
      <p:bgPr>
        <a:solidFill>
          <a:schemeClr val="accent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BB63A72-0B5A-47DE-A36D-6602070F570A}"/>
              </a:ext>
            </a:extLst>
          </p:cNvPr>
          <p:cNvPicPr>
            <a:picLocks noChangeAspect="1"/>
          </p:cNvPicPr>
          <p:nvPr userDrawn="1"/>
        </p:nvPicPr>
        <p:blipFill rotWithShape="1">
          <a:blip r:embed="rId2">
            <a:alphaModFix amt="55000"/>
          </a:blip>
          <a:srcRect l="1" t="1" r="31995" b="32272"/>
          <a:stretch/>
        </p:blipFill>
        <p:spPr>
          <a:xfrm>
            <a:off x="-1" y="-1"/>
            <a:ext cx="12188952" cy="6858000"/>
          </a:xfrm>
          <a:prstGeom prst="rect">
            <a:avLst/>
          </a:prstGeom>
        </p:spPr>
      </p:pic>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838199" y="3367174"/>
            <a:ext cx="9144000" cy="1843238"/>
          </a:xfrm>
        </p:spPr>
        <p:txBody>
          <a:bodyPr anchor="t" anchorCtr="0">
            <a:normAutofit/>
          </a:bodyPr>
          <a:lstStyle>
            <a:lvl1pPr algn="l">
              <a:defRPr sz="6000" b="1">
                <a:solidFill>
                  <a:schemeClr val="tx1"/>
                </a:solidFill>
                <a:latin typeface="Arial" panose="020B0604020202020204" pitchFamily="34" charset="0"/>
                <a:cs typeface="Arial" panose="020B0604020202020204" pitchFamily="34" charset="0"/>
              </a:defRPr>
            </a:lvl1pPr>
          </a:lstStyle>
          <a:p>
            <a:r>
              <a:rPr lang="en-US" dirty="0"/>
              <a:t>Closing Slide Header</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850556" y="2463764"/>
            <a:ext cx="8684173" cy="365125"/>
          </a:xfrm>
          <a:prstGeom prst="rect">
            <a:avLst/>
          </a:prstGeom>
          <a:noFill/>
        </p:spPr>
        <p:txBody>
          <a:bodyPr vert="horz" lIns="91440" tIns="45720" rIns="91440" bIns="45720" rtlCol="0" anchor="ctr"/>
          <a:lstStyle>
            <a:lvl1pPr algn="l">
              <a:defRPr sz="2400" b="0">
                <a:solidFill>
                  <a:schemeClr val="tx1"/>
                </a:solidFill>
              </a:defRPr>
            </a:lvl1pPr>
          </a:lstStyle>
          <a:p>
            <a:r>
              <a:rPr lang="en-US"/>
              <a:t>View &gt;&gt; Header and Footer &gt;&gt; Add Unit Name</a:t>
            </a:r>
            <a:endParaRPr lang="en-US" dirty="0"/>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8DD4D8E-FE8A-6649-B41E-20CDD505D2A4}"/>
              </a:ext>
            </a:extLst>
          </p:cNvPr>
          <p:cNvGrpSpPr/>
          <p:nvPr userDrawn="1"/>
        </p:nvGrpSpPr>
        <p:grpSpPr>
          <a:xfrm>
            <a:off x="5957046" y="0"/>
            <a:ext cx="5410137" cy="1235931"/>
            <a:chOff x="5957046" y="0"/>
            <a:chExt cx="5410137" cy="1235931"/>
          </a:xfrm>
        </p:grpSpPr>
        <p:sp>
          <p:nvSpPr>
            <p:cNvPr id="12" name="Rectangle 11">
              <a:extLst>
                <a:ext uri="{FF2B5EF4-FFF2-40B4-BE49-F238E27FC236}">
                  <a16:creationId xmlns:a16="http://schemas.microsoft.com/office/drawing/2014/main" id="{F3254E83-54DB-3B41-845A-42D6968BF64D}"/>
                </a:ext>
              </a:extLst>
            </p:cNvPr>
            <p:cNvSpPr/>
            <p:nvPr userDrawn="1"/>
          </p:nvSpPr>
          <p:spPr>
            <a:xfrm>
              <a:off x="5957046" y="0"/>
              <a:ext cx="5410137" cy="12359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DCC372C-F4A3-F940-9747-34ED71B99683}"/>
                </a:ext>
              </a:extLst>
            </p:cNvPr>
            <p:cNvPicPr>
              <a:picLocks noChangeAspect="1"/>
            </p:cNvPicPr>
            <p:nvPr userDrawn="1"/>
          </p:nvPicPr>
          <p:blipFill>
            <a:blip r:embed="rId3"/>
            <a:stretch>
              <a:fillRect/>
            </a:stretch>
          </p:blipFill>
          <p:spPr>
            <a:xfrm>
              <a:off x="6494929" y="194284"/>
              <a:ext cx="4427896" cy="853482"/>
            </a:xfrm>
            <a:prstGeom prst="rect">
              <a:avLst/>
            </a:prstGeom>
          </p:spPr>
        </p:pic>
      </p:grpSp>
    </p:spTree>
    <p:extLst>
      <p:ext uri="{BB962C8B-B14F-4D97-AF65-F5344CB8AC3E}">
        <p14:creationId xmlns:p14="http://schemas.microsoft.com/office/powerpoint/2010/main" val="288363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Only Slide Go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A6F581-218F-42A6-9E2C-C1DB4078E314}"/>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2846242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 Gold Pattern">
    <p:bg>
      <p:bgPr>
        <a:solidFill>
          <a:schemeClr val="accent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292D79C-2CD2-4051-A787-7BB4B0556934}"/>
              </a:ext>
            </a:extLst>
          </p:cNvPr>
          <p:cNvPicPr>
            <a:picLocks noChangeAspect="1"/>
          </p:cNvPicPr>
          <p:nvPr userDrawn="1"/>
        </p:nvPicPr>
        <p:blipFill rotWithShape="1">
          <a:blip r:embed="rId2">
            <a:alphaModFix amt="55000"/>
          </a:blip>
          <a:srcRect l="1" t="1" r="31995" b="32272"/>
          <a:stretch/>
        </p:blipFill>
        <p:spPr>
          <a:xfrm>
            <a:off x="-1" y="-1"/>
            <a:ext cx="12188952" cy="6858000"/>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992326"/>
          </a:xfrm>
        </p:spPr>
        <p:txBody>
          <a:bodyPr anchor="t" anchorCtr="0">
            <a:normAutofit/>
          </a:bodyPr>
          <a:lstStyle>
            <a:lvl1pPr algn="l">
              <a:defRPr sz="6000" b="1">
                <a:solidFill>
                  <a:schemeClr val="tx1"/>
                </a:solidFill>
                <a:latin typeface="Arial" panose="020B0604020202020204" pitchFamily="34"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3637441"/>
            <a:ext cx="9144000" cy="407460"/>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45087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3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 Slide – Gold Pat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591689"/>
            <a:ext cx="10515600" cy="4388698"/>
          </a:xfrm>
        </p:spPr>
        <p:txBody>
          <a:bodyPr/>
          <a:lstStyle>
            <a:lvl1pPr marL="228600" indent="-228600">
              <a:buSzPct val="95000"/>
              <a:buFontTx/>
              <a:buBlip>
                <a:blip r:embed="rId2"/>
              </a:buBlip>
              <a:defRPr/>
            </a:lvl1pPr>
            <a:lvl2pPr marL="685800" indent="-228600">
              <a:buClr>
                <a:schemeClr val="tx2"/>
              </a:buClr>
              <a:buSzPct val="100000"/>
              <a:buFont typeface="Arial" panose="020B0604020202020204" pitchFamily="34" charset="0"/>
              <a:buChar char="•"/>
              <a:defRPr/>
            </a:lvl2pPr>
            <a:lvl3pPr marL="1143000" indent="-228600">
              <a:buClr>
                <a:schemeClr val="tx2"/>
              </a:buClr>
              <a:buSzPct val="100000"/>
              <a:buFont typeface="Arial" panose="020B0604020202020204" pitchFamily="34" charset="0"/>
              <a:buChar char="•"/>
              <a:defRPr/>
            </a:lvl3pPr>
            <a:lvl4pPr marL="1600200" indent="-228600">
              <a:buClr>
                <a:schemeClr val="tx2"/>
              </a:buClr>
              <a:buSzPct val="100000"/>
              <a:buFont typeface="Arial" panose="020B0604020202020204" pitchFamily="34" charset="0"/>
              <a:buChar char="•"/>
              <a:defRPr/>
            </a:lvl4pPr>
            <a:lvl5pPr marL="2057400" indent="-228600">
              <a:buClr>
                <a:schemeClr val="tx2"/>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D307A5A-A1F8-4FDF-B0DA-C21FE191C212}"/>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5" name="Picture 14" descr="Background pattern&#10;&#10;Description automatically generated">
            <a:extLst>
              <a:ext uri="{FF2B5EF4-FFF2-40B4-BE49-F238E27FC236}">
                <a16:creationId xmlns:a16="http://schemas.microsoft.com/office/drawing/2014/main" id="{DD46C14E-6DCF-4CFF-BD17-69647AC43290}"/>
              </a:ext>
            </a:extLst>
          </p:cNvPr>
          <p:cNvPicPr>
            <a:picLocks noChangeAspect="1"/>
          </p:cNvPicPr>
          <p:nvPr userDrawn="1"/>
        </p:nvPicPr>
        <p:blipFill rotWithShape="1">
          <a:blip r:embed="rId3">
            <a:alphaModFix amt="55000"/>
          </a:blip>
          <a:srcRect l="7265" t="10945" r="7265" b="83742"/>
          <a:stretch/>
        </p:blipFill>
        <p:spPr>
          <a:xfrm>
            <a:off x="0" y="6391656"/>
            <a:ext cx="12192000" cy="466344"/>
          </a:xfrm>
          <a:prstGeom prst="rect">
            <a:avLst/>
          </a:prstGeom>
        </p:spPr>
      </p:pic>
      <p:sp>
        <p:nvSpPr>
          <p:cNvPr id="16" name="Footer Placeholder 4">
            <a:extLst>
              <a:ext uri="{FF2B5EF4-FFF2-40B4-BE49-F238E27FC236}">
                <a16:creationId xmlns:a16="http://schemas.microsoft.com/office/drawing/2014/main" id="{3766BE60-02BA-4E34-90B8-0693BD7493D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tx1"/>
                </a:solidFill>
              </a:defRPr>
            </a:lvl1pPr>
          </a:lstStyle>
          <a:p>
            <a:r>
              <a:rPr lang="en-US"/>
              <a:t>National Advanced Driving Simulator</a:t>
            </a:r>
            <a:endParaRPr lang="en-US" dirty="0"/>
          </a:p>
        </p:txBody>
      </p:sp>
      <p:pic>
        <p:nvPicPr>
          <p:cNvPr id="17" name="Picture 16" descr="Logo&#10;&#10;Description automatically generated">
            <a:extLst>
              <a:ext uri="{FF2B5EF4-FFF2-40B4-BE49-F238E27FC236}">
                <a16:creationId xmlns:a16="http://schemas.microsoft.com/office/drawing/2014/main" id="{8A5E3017-351E-4557-987C-C0E20E1E5C97}"/>
              </a:ext>
            </a:extLst>
          </p:cNvPr>
          <p:cNvPicPr>
            <a:picLocks noChangeAspect="1"/>
          </p:cNvPicPr>
          <p:nvPr userDrawn="1"/>
        </p:nvPicPr>
        <p:blipFill>
          <a:blip r:embed="rId4"/>
          <a:stretch>
            <a:fillRect/>
          </a:stretch>
        </p:blipFill>
        <p:spPr>
          <a:xfrm>
            <a:off x="832799" y="6123617"/>
            <a:ext cx="1547864" cy="736848"/>
          </a:xfrm>
          <a:prstGeom prst="rect">
            <a:avLst/>
          </a:prstGeom>
        </p:spPr>
      </p:pic>
    </p:spTree>
    <p:extLst>
      <p:ext uri="{BB962C8B-B14F-4D97-AF65-F5344CB8AC3E}">
        <p14:creationId xmlns:p14="http://schemas.microsoft.com/office/powerpoint/2010/main" val="69116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 Slide - 2 Line Title Gold Pat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64058" y="365125"/>
            <a:ext cx="10515600" cy="1331865"/>
          </a:xfrm>
        </p:spPr>
        <p:txBody>
          <a:bodyPr/>
          <a:lstStyle/>
          <a:p>
            <a:r>
              <a:rPr lang="en-US" dirty="0"/>
              <a:t>Click to edit Master title style </a:t>
            </a:r>
            <a:br>
              <a:rPr lang="en-US" dirty="0"/>
            </a:br>
            <a:r>
              <a:rPr lang="en-US" dirty="0"/>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87101"/>
            <a:ext cx="10515600" cy="4018000"/>
          </a:xfrm>
        </p:spPr>
        <p:txBody>
          <a:bodyPr/>
          <a:lstStyle>
            <a:lvl1pPr marL="228600" indent="-228600">
              <a:buSzPct val="95000"/>
              <a:buFontTx/>
              <a:buBlip>
                <a:blip r:embed="rId2"/>
              </a:buBlip>
              <a:defRPr/>
            </a:lvl1pPr>
            <a:lvl2pPr marL="685800" indent="-228600">
              <a:buClr>
                <a:schemeClr val="tx2"/>
              </a:buClr>
              <a:buSzPct val="100000"/>
              <a:buFont typeface="Arial" panose="020B0604020202020204" pitchFamily="34" charset="0"/>
              <a:buChar char="•"/>
              <a:defRPr/>
            </a:lvl2pPr>
            <a:lvl3pPr marL="1143000" indent="-228600">
              <a:buClr>
                <a:schemeClr val="tx2"/>
              </a:buClr>
              <a:buSzPct val="100000"/>
              <a:buFont typeface="Arial" panose="020B0604020202020204" pitchFamily="34" charset="0"/>
              <a:buChar char="•"/>
              <a:defRPr/>
            </a:lvl3pPr>
            <a:lvl4pPr marL="1600200" indent="-228600">
              <a:buClr>
                <a:schemeClr val="tx2"/>
              </a:buClr>
              <a:buSzPct val="100000"/>
              <a:buFont typeface="Arial" panose="020B0604020202020204" pitchFamily="34" charset="0"/>
              <a:buChar char="•"/>
              <a:defRPr/>
            </a:lvl4pPr>
            <a:lvl5pPr marL="2057400" indent="-228600">
              <a:buClr>
                <a:schemeClr val="tx2"/>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5762E0C-35DB-4011-BE65-B919BDA99AF4}"/>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1" name="Picture 10" descr="Background pattern&#10;&#10;Description automatically generated">
            <a:extLst>
              <a:ext uri="{FF2B5EF4-FFF2-40B4-BE49-F238E27FC236}">
                <a16:creationId xmlns:a16="http://schemas.microsoft.com/office/drawing/2014/main" id="{E4BB9CFA-BEA6-46DB-AC12-69C9015C2383}"/>
              </a:ext>
            </a:extLst>
          </p:cNvPr>
          <p:cNvPicPr>
            <a:picLocks noChangeAspect="1"/>
          </p:cNvPicPr>
          <p:nvPr userDrawn="1"/>
        </p:nvPicPr>
        <p:blipFill rotWithShape="1">
          <a:blip r:embed="rId3">
            <a:alphaModFix amt="55000"/>
          </a:blip>
          <a:srcRect l="7265" t="10945" r="7265" b="83742"/>
          <a:stretch/>
        </p:blipFill>
        <p:spPr>
          <a:xfrm>
            <a:off x="0" y="6391656"/>
            <a:ext cx="12192000" cy="466344"/>
          </a:xfrm>
          <a:prstGeom prst="rect">
            <a:avLst/>
          </a:prstGeom>
        </p:spPr>
      </p:pic>
      <p:sp>
        <p:nvSpPr>
          <p:cNvPr id="13" name="Footer Placeholder 4">
            <a:extLst>
              <a:ext uri="{FF2B5EF4-FFF2-40B4-BE49-F238E27FC236}">
                <a16:creationId xmlns:a16="http://schemas.microsoft.com/office/drawing/2014/main" id="{3695F9EE-8380-4E73-8D37-A33601DD5EB7}"/>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tx1"/>
                </a:solidFill>
              </a:defRPr>
            </a:lvl1pPr>
          </a:lstStyle>
          <a:p>
            <a:r>
              <a:rPr lang="en-US"/>
              <a:t>National Advanced Driving Simulator</a:t>
            </a:r>
            <a:endParaRPr lang="en-US" dirty="0"/>
          </a:p>
        </p:txBody>
      </p:sp>
      <p:pic>
        <p:nvPicPr>
          <p:cNvPr id="14" name="Picture 13" descr="Logo&#10;&#10;Description automatically generated">
            <a:extLst>
              <a:ext uri="{FF2B5EF4-FFF2-40B4-BE49-F238E27FC236}">
                <a16:creationId xmlns:a16="http://schemas.microsoft.com/office/drawing/2014/main" id="{E1E0A8ED-9902-43E8-99AE-63CC477631C9}"/>
              </a:ext>
            </a:extLst>
          </p:cNvPr>
          <p:cNvPicPr>
            <a:picLocks noChangeAspect="1"/>
          </p:cNvPicPr>
          <p:nvPr userDrawn="1"/>
        </p:nvPicPr>
        <p:blipFill>
          <a:blip r:embed="rId4"/>
          <a:stretch>
            <a:fillRect/>
          </a:stretch>
        </p:blipFill>
        <p:spPr>
          <a:xfrm>
            <a:off x="832799" y="6123617"/>
            <a:ext cx="1547864" cy="736848"/>
          </a:xfrm>
          <a:prstGeom prst="rect">
            <a:avLst/>
          </a:prstGeom>
        </p:spPr>
      </p:pic>
    </p:spTree>
    <p:extLst>
      <p:ext uri="{BB962C8B-B14F-4D97-AF65-F5344CB8AC3E}">
        <p14:creationId xmlns:p14="http://schemas.microsoft.com/office/powerpoint/2010/main" val="289796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Slide - Photo Gold Patter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62386"/>
            <a:ext cx="5562600" cy="3923407"/>
          </a:xfrm>
        </p:spPr>
        <p:txBody>
          <a:bodyPr/>
          <a:lstStyle>
            <a:lvl1pPr marL="228600" indent="-228600">
              <a:buSzPct val="950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59502" y="0"/>
            <a:ext cx="5029200" cy="6392452"/>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10" name="Title 1">
            <a:extLst>
              <a:ext uri="{FF2B5EF4-FFF2-40B4-BE49-F238E27FC236}">
                <a16:creationId xmlns:a16="http://schemas.microsoft.com/office/drawing/2014/main" id="{DACFD86F-631F-DB40-8919-BA8E20BF834E}"/>
              </a:ext>
            </a:extLst>
          </p:cNvPr>
          <p:cNvSpPr>
            <a:spLocks noGrp="1"/>
          </p:cNvSpPr>
          <p:nvPr>
            <p:ph type="title"/>
          </p:nvPr>
        </p:nvSpPr>
        <p:spPr>
          <a:xfrm>
            <a:off x="764058" y="365125"/>
            <a:ext cx="5636742" cy="1331865"/>
          </a:xfrm>
        </p:spPr>
        <p:txBody>
          <a:bodyPr/>
          <a:lstStyle/>
          <a:p>
            <a:r>
              <a:rPr lang="en-US" dirty="0"/>
              <a:t>Click to edit Master title style</a:t>
            </a:r>
          </a:p>
        </p:txBody>
      </p:sp>
      <p:cxnSp>
        <p:nvCxnSpPr>
          <p:cNvPr id="11" name="Straight Connector 10">
            <a:extLst>
              <a:ext uri="{FF2B5EF4-FFF2-40B4-BE49-F238E27FC236}">
                <a16:creationId xmlns:a16="http://schemas.microsoft.com/office/drawing/2014/main" id="{B7458B34-F735-D249-820C-C797A1F1FED6}"/>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9E462FE-611F-4B18-BC13-F2ED8BDD5FBB}"/>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4" name="Picture 13" descr="Background pattern&#10;&#10;Description automatically generated">
            <a:extLst>
              <a:ext uri="{FF2B5EF4-FFF2-40B4-BE49-F238E27FC236}">
                <a16:creationId xmlns:a16="http://schemas.microsoft.com/office/drawing/2014/main" id="{AFE1CBE5-EF5E-433C-9F62-2C82E6BF1CF6}"/>
              </a:ext>
            </a:extLst>
          </p:cNvPr>
          <p:cNvPicPr>
            <a:picLocks noChangeAspect="1"/>
          </p:cNvPicPr>
          <p:nvPr userDrawn="1"/>
        </p:nvPicPr>
        <p:blipFill rotWithShape="1">
          <a:blip r:embed="rId3">
            <a:alphaModFix amt="55000"/>
          </a:blip>
          <a:srcRect l="7265" t="10945" r="7265" b="83742"/>
          <a:stretch/>
        </p:blipFill>
        <p:spPr>
          <a:xfrm>
            <a:off x="0" y="6391656"/>
            <a:ext cx="12192000" cy="466344"/>
          </a:xfrm>
          <a:prstGeom prst="rect">
            <a:avLst/>
          </a:prstGeom>
        </p:spPr>
      </p:pic>
      <p:sp>
        <p:nvSpPr>
          <p:cNvPr id="15" name="Footer Placeholder 4">
            <a:extLst>
              <a:ext uri="{FF2B5EF4-FFF2-40B4-BE49-F238E27FC236}">
                <a16:creationId xmlns:a16="http://schemas.microsoft.com/office/drawing/2014/main" id="{51D4B1CA-BC6B-4718-8215-54C3B960B11A}"/>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tx1"/>
                </a:solidFill>
              </a:defRPr>
            </a:lvl1pPr>
          </a:lstStyle>
          <a:p>
            <a:r>
              <a:rPr lang="en-US"/>
              <a:t>National Advanced Driving Simulator</a:t>
            </a:r>
            <a:endParaRPr lang="en-US" dirty="0"/>
          </a:p>
        </p:txBody>
      </p:sp>
      <p:pic>
        <p:nvPicPr>
          <p:cNvPr id="16" name="Picture 15" descr="Logo&#10;&#10;Description automatically generated">
            <a:extLst>
              <a:ext uri="{FF2B5EF4-FFF2-40B4-BE49-F238E27FC236}">
                <a16:creationId xmlns:a16="http://schemas.microsoft.com/office/drawing/2014/main" id="{E88956C0-5EF2-47C5-9191-AF2C6EE673A2}"/>
              </a:ext>
            </a:extLst>
          </p:cNvPr>
          <p:cNvPicPr>
            <a:picLocks noChangeAspect="1"/>
          </p:cNvPicPr>
          <p:nvPr userDrawn="1"/>
        </p:nvPicPr>
        <p:blipFill>
          <a:blip r:embed="rId4"/>
          <a:stretch>
            <a:fillRect/>
          </a:stretch>
        </p:blipFill>
        <p:spPr>
          <a:xfrm>
            <a:off x="832799" y="6123617"/>
            <a:ext cx="1547864" cy="736848"/>
          </a:xfrm>
          <a:prstGeom prst="rect">
            <a:avLst/>
          </a:prstGeom>
        </p:spPr>
      </p:pic>
    </p:spTree>
    <p:extLst>
      <p:ext uri="{BB962C8B-B14F-4D97-AF65-F5344CB8AC3E}">
        <p14:creationId xmlns:p14="http://schemas.microsoft.com/office/powerpoint/2010/main" val="2625500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 Photo Collage Gold Pattern">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70389" y="3243106"/>
            <a:ext cx="5021612" cy="3149712"/>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695874"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51701" y="365125"/>
            <a:ext cx="5636742" cy="1331865"/>
          </a:xfrm>
        </p:spPr>
        <p:txBody>
          <a:bodyPr/>
          <a:lstStyle/>
          <a:p>
            <a:r>
              <a:rPr lang="en-US" dirty="0"/>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838200" y="1962386"/>
            <a:ext cx="5562600" cy="3923407"/>
          </a:xfrm>
        </p:spPr>
        <p:txBody>
          <a:bodyPr/>
          <a:lstStyle>
            <a:lvl1pPr marL="228600" indent="-228600">
              <a:buSzPct val="950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4C207A31-DB1E-4DF0-B374-9F6663FE957D}"/>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0" name="Picture 19" descr="Background pattern&#10;&#10;Description automatically generated">
            <a:extLst>
              <a:ext uri="{FF2B5EF4-FFF2-40B4-BE49-F238E27FC236}">
                <a16:creationId xmlns:a16="http://schemas.microsoft.com/office/drawing/2014/main" id="{939E7996-F8A9-4B82-AEC1-A6158D8E57E2}"/>
              </a:ext>
            </a:extLst>
          </p:cNvPr>
          <p:cNvPicPr>
            <a:picLocks noChangeAspect="1"/>
          </p:cNvPicPr>
          <p:nvPr userDrawn="1"/>
        </p:nvPicPr>
        <p:blipFill rotWithShape="1">
          <a:blip r:embed="rId3">
            <a:alphaModFix amt="55000"/>
          </a:blip>
          <a:srcRect l="7265" t="10945" r="7265" b="83742"/>
          <a:stretch/>
        </p:blipFill>
        <p:spPr>
          <a:xfrm>
            <a:off x="0" y="6391656"/>
            <a:ext cx="12192000" cy="466344"/>
          </a:xfrm>
          <a:prstGeom prst="rect">
            <a:avLst/>
          </a:prstGeom>
        </p:spPr>
      </p:pic>
      <p:sp>
        <p:nvSpPr>
          <p:cNvPr id="21" name="Footer Placeholder 4">
            <a:extLst>
              <a:ext uri="{FF2B5EF4-FFF2-40B4-BE49-F238E27FC236}">
                <a16:creationId xmlns:a16="http://schemas.microsoft.com/office/drawing/2014/main" id="{DD5C930D-75EF-434B-8289-C89588CA4F05}"/>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tx1"/>
                </a:solidFill>
              </a:defRPr>
            </a:lvl1pPr>
          </a:lstStyle>
          <a:p>
            <a:r>
              <a:rPr lang="en-US"/>
              <a:t>National Advanced Driving Simulator</a:t>
            </a:r>
            <a:endParaRPr lang="en-US" dirty="0"/>
          </a:p>
        </p:txBody>
      </p:sp>
      <p:pic>
        <p:nvPicPr>
          <p:cNvPr id="22" name="Picture 21" descr="Logo&#10;&#10;Description automatically generated">
            <a:extLst>
              <a:ext uri="{FF2B5EF4-FFF2-40B4-BE49-F238E27FC236}">
                <a16:creationId xmlns:a16="http://schemas.microsoft.com/office/drawing/2014/main" id="{BC6F6B6E-A7E7-48A6-96F9-6CEDA63FFFB2}"/>
              </a:ext>
            </a:extLst>
          </p:cNvPr>
          <p:cNvPicPr>
            <a:picLocks noChangeAspect="1"/>
          </p:cNvPicPr>
          <p:nvPr userDrawn="1"/>
        </p:nvPicPr>
        <p:blipFill>
          <a:blip r:embed="rId4"/>
          <a:stretch>
            <a:fillRect/>
          </a:stretch>
        </p:blipFill>
        <p:spPr>
          <a:xfrm>
            <a:off x="832799" y="6123617"/>
            <a:ext cx="1547864" cy="736848"/>
          </a:xfrm>
          <a:prstGeom prst="rect">
            <a:avLst/>
          </a:prstGeom>
        </p:spPr>
      </p:pic>
    </p:spTree>
    <p:extLst>
      <p:ext uri="{BB962C8B-B14F-4D97-AF65-F5344CB8AC3E}">
        <p14:creationId xmlns:p14="http://schemas.microsoft.com/office/powerpoint/2010/main" val="1338072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Slide - Gold Pat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64BBBED6-611A-4261-86B6-62C28FFE6E40}"/>
              </a:ext>
            </a:extLst>
          </p:cNvPr>
          <p:cNvGraphicFramePr/>
          <p:nvPr userDrawn="1">
            <p:extLst>
              <p:ext uri="{D42A27DB-BD31-4B8C-83A1-F6EECF244321}">
                <p14:modId xmlns:p14="http://schemas.microsoft.com/office/powerpoint/2010/main" val="661104260"/>
              </p:ext>
            </p:extLst>
          </p:nvPr>
        </p:nvGraphicFramePr>
        <p:xfrm>
          <a:off x="1662112" y="1679421"/>
          <a:ext cx="8867775" cy="4207019"/>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CF61E2F7-B8B5-4386-AA6C-5D21E90BC050}"/>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7" name="Picture 16" descr="Background pattern&#10;&#10;Description automatically generated">
            <a:extLst>
              <a:ext uri="{FF2B5EF4-FFF2-40B4-BE49-F238E27FC236}">
                <a16:creationId xmlns:a16="http://schemas.microsoft.com/office/drawing/2014/main" id="{ABED5453-BC93-4A4E-83BB-674147DF1C49}"/>
              </a:ext>
            </a:extLst>
          </p:cNvPr>
          <p:cNvPicPr>
            <a:picLocks noChangeAspect="1"/>
          </p:cNvPicPr>
          <p:nvPr userDrawn="1"/>
        </p:nvPicPr>
        <p:blipFill rotWithShape="1">
          <a:blip r:embed="rId3">
            <a:alphaModFix amt="55000"/>
          </a:blip>
          <a:srcRect l="7265" t="10945" r="7265" b="83742"/>
          <a:stretch/>
        </p:blipFill>
        <p:spPr>
          <a:xfrm>
            <a:off x="0" y="6391656"/>
            <a:ext cx="12192000" cy="466344"/>
          </a:xfrm>
          <a:prstGeom prst="rect">
            <a:avLst/>
          </a:prstGeom>
        </p:spPr>
      </p:pic>
      <p:sp>
        <p:nvSpPr>
          <p:cNvPr id="18" name="Footer Placeholder 4">
            <a:extLst>
              <a:ext uri="{FF2B5EF4-FFF2-40B4-BE49-F238E27FC236}">
                <a16:creationId xmlns:a16="http://schemas.microsoft.com/office/drawing/2014/main" id="{CD318015-B108-4B48-B5D9-730839B0724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tx1"/>
                </a:solidFill>
              </a:defRPr>
            </a:lvl1pPr>
          </a:lstStyle>
          <a:p>
            <a:r>
              <a:rPr lang="en-US"/>
              <a:t>National Advanced Driving Simulator</a:t>
            </a:r>
            <a:endParaRPr lang="en-US" dirty="0"/>
          </a:p>
        </p:txBody>
      </p:sp>
      <p:pic>
        <p:nvPicPr>
          <p:cNvPr id="19" name="Picture 18" descr="Logo&#10;&#10;Description automatically generated">
            <a:extLst>
              <a:ext uri="{FF2B5EF4-FFF2-40B4-BE49-F238E27FC236}">
                <a16:creationId xmlns:a16="http://schemas.microsoft.com/office/drawing/2014/main" id="{550A1A96-2154-4FDF-9C3F-7F3035AB4356}"/>
              </a:ext>
            </a:extLst>
          </p:cNvPr>
          <p:cNvPicPr>
            <a:picLocks noChangeAspect="1"/>
          </p:cNvPicPr>
          <p:nvPr userDrawn="1"/>
        </p:nvPicPr>
        <p:blipFill>
          <a:blip r:embed="rId4"/>
          <a:stretch>
            <a:fillRect/>
          </a:stretch>
        </p:blipFill>
        <p:spPr>
          <a:xfrm>
            <a:off x="832799" y="6123617"/>
            <a:ext cx="1547864" cy="736848"/>
          </a:xfrm>
          <a:prstGeom prst="rect">
            <a:avLst/>
          </a:prstGeom>
        </p:spPr>
      </p:pic>
    </p:spTree>
    <p:extLst>
      <p:ext uri="{BB962C8B-B14F-4D97-AF65-F5344CB8AC3E}">
        <p14:creationId xmlns:p14="http://schemas.microsoft.com/office/powerpoint/2010/main" val="314276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 Slide - Gold Pat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28C11E47-2462-46C7-A281-4BD689BD1E21}"/>
              </a:ext>
            </a:extLst>
          </p:cNvPr>
          <p:cNvPicPr>
            <a:picLocks noChangeAspect="1"/>
          </p:cNvPicPr>
          <p:nvPr userDrawn="1"/>
        </p:nvPicPr>
        <p:blipFill>
          <a:blip r:embed="rId2"/>
          <a:stretch>
            <a:fillRect/>
          </a:stretch>
        </p:blipFill>
        <p:spPr>
          <a:xfrm>
            <a:off x="1435685" y="1870457"/>
            <a:ext cx="1889956" cy="1889956"/>
          </a:xfrm>
          <a:prstGeom prst="rect">
            <a:avLst/>
          </a:prstGeom>
        </p:spPr>
      </p:pic>
      <p:pic>
        <p:nvPicPr>
          <p:cNvPr id="13" name="Picture 12" descr="Logo, icon&#10;&#10;Description automatically generated">
            <a:extLst>
              <a:ext uri="{FF2B5EF4-FFF2-40B4-BE49-F238E27FC236}">
                <a16:creationId xmlns:a16="http://schemas.microsoft.com/office/drawing/2014/main" id="{E52C01EF-9492-4818-AC9E-BB729811B732}"/>
              </a:ext>
            </a:extLst>
          </p:cNvPr>
          <p:cNvPicPr>
            <a:picLocks noChangeAspect="1"/>
          </p:cNvPicPr>
          <p:nvPr userDrawn="1"/>
        </p:nvPicPr>
        <p:blipFill>
          <a:blip r:embed="rId3"/>
          <a:stretch>
            <a:fillRect/>
          </a:stretch>
        </p:blipFill>
        <p:spPr>
          <a:xfrm>
            <a:off x="5191124" y="1857103"/>
            <a:ext cx="1809750" cy="1812164"/>
          </a:xfrm>
          <a:prstGeom prst="rect">
            <a:avLst/>
          </a:prstGeom>
        </p:spPr>
      </p:pic>
      <p:pic>
        <p:nvPicPr>
          <p:cNvPr id="15" name="Picture 14" descr="Icon&#10;&#10;Description automatically generated">
            <a:extLst>
              <a:ext uri="{FF2B5EF4-FFF2-40B4-BE49-F238E27FC236}">
                <a16:creationId xmlns:a16="http://schemas.microsoft.com/office/drawing/2014/main" id="{AEB1CB2F-1E40-4F67-BA69-576826863006}"/>
              </a:ext>
            </a:extLst>
          </p:cNvPr>
          <p:cNvPicPr>
            <a:picLocks noChangeAspect="1"/>
          </p:cNvPicPr>
          <p:nvPr userDrawn="1"/>
        </p:nvPicPr>
        <p:blipFill>
          <a:blip r:embed="rId4"/>
          <a:stretch>
            <a:fillRect/>
          </a:stretch>
        </p:blipFill>
        <p:spPr>
          <a:xfrm>
            <a:off x="8901994" y="1999107"/>
            <a:ext cx="1632656" cy="1632656"/>
          </a:xfrm>
          <a:prstGeom prst="rect">
            <a:avLst/>
          </a:prstGeom>
        </p:spPr>
      </p:pic>
      <p:sp>
        <p:nvSpPr>
          <p:cNvPr id="16" name="Content Placeholder 2">
            <a:extLst>
              <a:ext uri="{FF2B5EF4-FFF2-40B4-BE49-F238E27FC236}">
                <a16:creationId xmlns:a16="http://schemas.microsoft.com/office/drawing/2014/main" id="{C128079F-56E6-4EC9-9503-8E9053EA26B1}"/>
              </a:ext>
            </a:extLst>
          </p:cNvPr>
          <p:cNvSpPr>
            <a:spLocks noGrp="1"/>
          </p:cNvSpPr>
          <p:nvPr>
            <p:ph idx="1"/>
          </p:nvPr>
        </p:nvSpPr>
        <p:spPr>
          <a:xfrm>
            <a:off x="912256" y="4080529"/>
            <a:ext cx="3114357" cy="1258481"/>
          </a:xfrm>
        </p:spPr>
        <p:txBody>
          <a:bodyPr/>
          <a:lstStyle>
            <a:lvl1pPr marL="0" indent="0" algn="ctr">
              <a:buSzPct val="95000"/>
              <a:buFontTx/>
              <a:buNone/>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dirty="0"/>
              <a:t>Click to edit Master text styles</a:t>
            </a:r>
          </a:p>
        </p:txBody>
      </p:sp>
      <p:sp>
        <p:nvSpPr>
          <p:cNvPr id="17" name="Content Placeholder 2">
            <a:extLst>
              <a:ext uri="{FF2B5EF4-FFF2-40B4-BE49-F238E27FC236}">
                <a16:creationId xmlns:a16="http://schemas.microsoft.com/office/drawing/2014/main" id="{2F44773E-C1C5-4CBC-9E0A-23D714739F13}"/>
              </a:ext>
            </a:extLst>
          </p:cNvPr>
          <p:cNvSpPr>
            <a:spLocks noGrp="1"/>
          </p:cNvSpPr>
          <p:nvPr>
            <p:ph idx="10"/>
          </p:nvPr>
        </p:nvSpPr>
        <p:spPr>
          <a:xfrm>
            <a:off x="4538821" y="4075515"/>
            <a:ext cx="3114357" cy="1258481"/>
          </a:xfrm>
        </p:spPr>
        <p:txBody>
          <a:bodyPr/>
          <a:lstStyle>
            <a:lvl1pPr marL="0" indent="0" algn="ctr">
              <a:buSzPct val="95000"/>
              <a:buFontTx/>
              <a:buNone/>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dirty="0"/>
              <a:t>Click to edit Master text styles</a:t>
            </a:r>
          </a:p>
        </p:txBody>
      </p:sp>
      <p:sp>
        <p:nvSpPr>
          <p:cNvPr id="18" name="Content Placeholder 2">
            <a:extLst>
              <a:ext uri="{FF2B5EF4-FFF2-40B4-BE49-F238E27FC236}">
                <a16:creationId xmlns:a16="http://schemas.microsoft.com/office/drawing/2014/main" id="{747545E5-17D4-4D89-BB3F-FEC57DA3CA6D}"/>
              </a:ext>
            </a:extLst>
          </p:cNvPr>
          <p:cNvSpPr>
            <a:spLocks noGrp="1"/>
          </p:cNvSpPr>
          <p:nvPr>
            <p:ph idx="11"/>
          </p:nvPr>
        </p:nvSpPr>
        <p:spPr>
          <a:xfrm>
            <a:off x="8165387" y="4085544"/>
            <a:ext cx="3114357" cy="1253466"/>
          </a:xfrm>
        </p:spPr>
        <p:txBody>
          <a:bodyPr/>
          <a:lstStyle>
            <a:lvl1pPr marL="0" indent="0" algn="ctr">
              <a:buSzPct val="95000"/>
              <a:buFontTx/>
              <a:buNone/>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dirty="0"/>
              <a:t>Click to edit Master text styles</a:t>
            </a:r>
          </a:p>
        </p:txBody>
      </p:sp>
      <p:sp>
        <p:nvSpPr>
          <p:cNvPr id="23" name="Rectangle 22">
            <a:extLst>
              <a:ext uri="{FF2B5EF4-FFF2-40B4-BE49-F238E27FC236}">
                <a16:creationId xmlns:a16="http://schemas.microsoft.com/office/drawing/2014/main" id="{3C795DBD-2E89-40A3-A0B1-B01702F8EF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4" name="Picture 23" descr="Background pattern&#10;&#10;Description automatically generated">
            <a:extLst>
              <a:ext uri="{FF2B5EF4-FFF2-40B4-BE49-F238E27FC236}">
                <a16:creationId xmlns:a16="http://schemas.microsoft.com/office/drawing/2014/main" id="{E825B3D7-AFD1-450C-81FD-DE09C2638FD1}"/>
              </a:ext>
            </a:extLst>
          </p:cNvPr>
          <p:cNvPicPr>
            <a:picLocks noChangeAspect="1"/>
          </p:cNvPicPr>
          <p:nvPr userDrawn="1"/>
        </p:nvPicPr>
        <p:blipFill rotWithShape="1">
          <a:blip r:embed="rId5">
            <a:alphaModFix amt="55000"/>
          </a:blip>
          <a:srcRect l="7265" t="10945" r="7265" b="83742"/>
          <a:stretch/>
        </p:blipFill>
        <p:spPr>
          <a:xfrm>
            <a:off x="0" y="6391656"/>
            <a:ext cx="12192000" cy="466344"/>
          </a:xfrm>
          <a:prstGeom prst="rect">
            <a:avLst/>
          </a:prstGeom>
        </p:spPr>
      </p:pic>
      <p:sp>
        <p:nvSpPr>
          <p:cNvPr id="25" name="Footer Placeholder 4">
            <a:extLst>
              <a:ext uri="{FF2B5EF4-FFF2-40B4-BE49-F238E27FC236}">
                <a16:creationId xmlns:a16="http://schemas.microsoft.com/office/drawing/2014/main" id="{8F6FFF55-3A89-45EC-A0B2-57E060A58835}"/>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tx1"/>
                </a:solidFill>
              </a:defRPr>
            </a:lvl1pPr>
          </a:lstStyle>
          <a:p>
            <a:r>
              <a:rPr lang="en-US"/>
              <a:t>National Advanced Driving Simulator</a:t>
            </a:r>
            <a:endParaRPr lang="en-US" dirty="0"/>
          </a:p>
        </p:txBody>
      </p:sp>
      <p:pic>
        <p:nvPicPr>
          <p:cNvPr id="26" name="Picture 25" descr="Logo&#10;&#10;Description automatically generated">
            <a:extLst>
              <a:ext uri="{FF2B5EF4-FFF2-40B4-BE49-F238E27FC236}">
                <a16:creationId xmlns:a16="http://schemas.microsoft.com/office/drawing/2014/main" id="{E34DC9BE-3E38-4043-AD38-CC00BD5CBB4E}"/>
              </a:ext>
            </a:extLst>
          </p:cNvPr>
          <p:cNvPicPr>
            <a:picLocks noChangeAspect="1"/>
          </p:cNvPicPr>
          <p:nvPr userDrawn="1"/>
        </p:nvPicPr>
        <p:blipFill>
          <a:blip r:embed="rId6"/>
          <a:stretch>
            <a:fillRect/>
          </a:stretch>
        </p:blipFill>
        <p:spPr>
          <a:xfrm>
            <a:off x="832799" y="6123617"/>
            <a:ext cx="1547864" cy="736848"/>
          </a:xfrm>
          <a:prstGeom prst="rect">
            <a:avLst/>
          </a:prstGeom>
        </p:spPr>
      </p:pic>
    </p:spTree>
    <p:extLst>
      <p:ext uri="{BB962C8B-B14F-4D97-AF65-F5344CB8AC3E}">
        <p14:creationId xmlns:p14="http://schemas.microsoft.com/office/powerpoint/2010/main" val="160005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e Chart - Gold Pat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cx1="http://schemas.microsoft.com/office/drawing/2015/9/8/chartex">
        <mc:Choice Requires="cx1">
          <p:graphicFrame>
            <p:nvGraphicFramePr>
              <p:cNvPr id="10" name="Chart 9">
                <a:extLst>
                  <a:ext uri="{FF2B5EF4-FFF2-40B4-BE49-F238E27FC236}">
                    <a16:creationId xmlns:a16="http://schemas.microsoft.com/office/drawing/2014/main" id="{2DFF635D-5AC8-4EC6-88B3-5D8FAADDD233}"/>
                  </a:ext>
                </a:extLst>
              </p:cNvPr>
              <p:cNvGraphicFramePr/>
              <p:nvPr userDrawn="1">
                <p:extLst>
                  <p:ext uri="{D42A27DB-BD31-4B8C-83A1-F6EECF244321}">
                    <p14:modId xmlns:p14="http://schemas.microsoft.com/office/powerpoint/2010/main" val="1030534590"/>
                  </p:ext>
                </p:extLst>
              </p:nvPr>
            </p:nvGraphicFramePr>
            <p:xfrm>
              <a:off x="1011709" y="1629256"/>
              <a:ext cx="5484341" cy="437153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0" name="Chart 9">
                <a:extLst>
                  <a:ext uri="{FF2B5EF4-FFF2-40B4-BE49-F238E27FC236}">
                    <a16:creationId xmlns:a16="http://schemas.microsoft.com/office/drawing/2014/main" id="{2DFF635D-5AC8-4EC6-88B3-5D8FAADDD233}"/>
                  </a:ext>
                </a:extLst>
              </p:cNvPr>
              <p:cNvPicPr>
                <a:picLocks noGrp="1" noRot="1" noChangeAspect="1" noMove="1" noResize="1" noEditPoints="1" noAdjustHandles="1" noChangeArrowheads="1" noChangeShapeType="1"/>
              </p:cNvPicPr>
              <p:nvPr/>
            </p:nvPicPr>
            <p:blipFill>
              <a:blip r:embed="rId5"/>
              <a:stretch>
                <a:fillRect/>
              </a:stretch>
            </p:blipFill>
            <p:spPr>
              <a:xfrm>
                <a:off x="1011709" y="1629256"/>
                <a:ext cx="5484341" cy="4371539"/>
              </a:xfrm>
              <a:prstGeom prst="rect">
                <a:avLst/>
              </a:prstGeom>
            </p:spPr>
          </p:pic>
        </mc:Fallback>
      </mc:AlternateContent>
      <p:sp>
        <p:nvSpPr>
          <p:cNvPr id="13" name="Content Placeholder 2">
            <a:extLst>
              <a:ext uri="{FF2B5EF4-FFF2-40B4-BE49-F238E27FC236}">
                <a16:creationId xmlns:a16="http://schemas.microsoft.com/office/drawing/2014/main" id="{A15E76A2-32E1-4A7D-8169-8AC88E9A9C65}"/>
              </a:ext>
            </a:extLst>
          </p:cNvPr>
          <p:cNvSpPr>
            <a:spLocks noGrp="1"/>
          </p:cNvSpPr>
          <p:nvPr>
            <p:ph idx="1"/>
          </p:nvPr>
        </p:nvSpPr>
        <p:spPr>
          <a:xfrm>
            <a:off x="6848475" y="1629256"/>
            <a:ext cx="4355552" cy="4371539"/>
          </a:xfrm>
        </p:spPr>
        <p:txBody>
          <a:bodyPr/>
          <a:lstStyle>
            <a:lvl1pPr marL="171450" indent="-171450">
              <a:buSzPct val="95000"/>
              <a:buFontTx/>
              <a:buBlip>
                <a:blip r:embed="rId6"/>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1DAB3E19-C694-48C9-A075-30AE03F41ABD}"/>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0" name="Picture 19" descr="Background pattern&#10;&#10;Description automatically generated">
            <a:extLst>
              <a:ext uri="{FF2B5EF4-FFF2-40B4-BE49-F238E27FC236}">
                <a16:creationId xmlns:a16="http://schemas.microsoft.com/office/drawing/2014/main" id="{2CD37670-6197-46CB-97A3-9C572004191E}"/>
              </a:ext>
            </a:extLst>
          </p:cNvPr>
          <p:cNvPicPr>
            <a:picLocks noChangeAspect="1"/>
          </p:cNvPicPr>
          <p:nvPr userDrawn="1"/>
        </p:nvPicPr>
        <p:blipFill rotWithShape="1">
          <a:blip r:embed="rId7">
            <a:alphaModFix amt="55000"/>
          </a:blip>
          <a:srcRect l="7265" t="10945" r="7265" b="83742"/>
          <a:stretch/>
        </p:blipFill>
        <p:spPr>
          <a:xfrm>
            <a:off x="0" y="6391656"/>
            <a:ext cx="12192000" cy="466344"/>
          </a:xfrm>
          <a:prstGeom prst="rect">
            <a:avLst/>
          </a:prstGeom>
        </p:spPr>
      </p:pic>
      <p:sp>
        <p:nvSpPr>
          <p:cNvPr id="21" name="Footer Placeholder 4">
            <a:extLst>
              <a:ext uri="{FF2B5EF4-FFF2-40B4-BE49-F238E27FC236}">
                <a16:creationId xmlns:a16="http://schemas.microsoft.com/office/drawing/2014/main" id="{7DAF3979-1CEA-47E1-9363-BDEA58CE2BEA}"/>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tx1"/>
                </a:solidFill>
              </a:defRPr>
            </a:lvl1pPr>
          </a:lstStyle>
          <a:p>
            <a:r>
              <a:rPr lang="en-US"/>
              <a:t>National Advanced Driving Simulator</a:t>
            </a:r>
            <a:endParaRPr lang="en-US" dirty="0"/>
          </a:p>
        </p:txBody>
      </p:sp>
      <p:pic>
        <p:nvPicPr>
          <p:cNvPr id="22" name="Picture 21" descr="Logo&#10;&#10;Description automatically generated">
            <a:extLst>
              <a:ext uri="{FF2B5EF4-FFF2-40B4-BE49-F238E27FC236}">
                <a16:creationId xmlns:a16="http://schemas.microsoft.com/office/drawing/2014/main" id="{CB013546-09D8-42CB-A9E9-447DCF70E221}"/>
              </a:ext>
            </a:extLst>
          </p:cNvPr>
          <p:cNvPicPr>
            <a:picLocks noChangeAspect="1"/>
          </p:cNvPicPr>
          <p:nvPr userDrawn="1"/>
        </p:nvPicPr>
        <p:blipFill>
          <a:blip r:embed="rId8"/>
          <a:stretch>
            <a:fillRect/>
          </a:stretch>
        </p:blipFill>
        <p:spPr>
          <a:xfrm>
            <a:off x="832799" y="6123617"/>
            <a:ext cx="1547864" cy="736848"/>
          </a:xfrm>
          <a:prstGeom prst="rect">
            <a:avLst/>
          </a:prstGeom>
        </p:spPr>
      </p:pic>
    </p:spTree>
    <p:extLst>
      <p:ext uri="{BB962C8B-B14F-4D97-AF65-F5344CB8AC3E}">
        <p14:creationId xmlns:p14="http://schemas.microsoft.com/office/powerpoint/2010/main" val="1768152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59" r:id="rId2"/>
    <p:sldLayoutId id="2147483650" r:id="rId3"/>
    <p:sldLayoutId id="2147483662" r:id="rId4"/>
    <p:sldLayoutId id="2147483654" r:id="rId5"/>
    <p:sldLayoutId id="2147483655" r:id="rId6"/>
    <p:sldLayoutId id="2147483665" r:id="rId7"/>
    <p:sldLayoutId id="2147483672" r:id="rId8"/>
    <p:sldLayoutId id="2147483674" r:id="rId9"/>
    <p:sldLayoutId id="2147483664" r:id="rId10"/>
    <p:sldLayoutId id="2147483666" r:id="rId11"/>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nads-sc.uiowa.edu/minisim/wiki/index.php?title=ISAT_User_Guide_Table_of_Conten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sp>
        <p:nvSpPr>
          <p:cNvPr id="5" name="TextBox 4">
            <a:extLst>
              <a:ext uri="{FF2B5EF4-FFF2-40B4-BE49-F238E27FC236}">
                <a16:creationId xmlns:a16="http://schemas.microsoft.com/office/drawing/2014/main" id="{27015C9A-A759-4922-91E6-F7CD46556292}"/>
              </a:ext>
            </a:extLst>
          </p:cNvPr>
          <p:cNvSpPr txBox="1"/>
          <p:nvPr/>
        </p:nvSpPr>
        <p:spPr>
          <a:xfrm>
            <a:off x="564969" y="1429097"/>
            <a:ext cx="6198629" cy="4693593"/>
          </a:xfrm>
          <a:prstGeom prst="rect">
            <a:avLst/>
          </a:prstGeom>
          <a:noFill/>
        </p:spPr>
        <p:txBody>
          <a:bodyPr wrap="square" rtlCol="0">
            <a:spAutoFit/>
          </a:bodyPr>
          <a:lstStyle/>
          <a:p>
            <a:r>
              <a:rPr lang="en-US" sz="2300" b="1" dirty="0" smtClean="0"/>
              <a:t>ISAT Purpose:</a:t>
            </a:r>
          </a:p>
          <a:p>
            <a:r>
              <a:rPr lang="en-US" sz="2300" dirty="0" smtClean="0"/>
              <a:t>Design, rehearse scenarios for simulation</a:t>
            </a:r>
          </a:p>
          <a:p>
            <a:r>
              <a:rPr lang="en-US" sz="2300" dirty="0" smtClean="0"/>
              <a:t>and review drive data contained in the DAQ</a:t>
            </a:r>
          </a:p>
          <a:p>
            <a:endParaRPr lang="en-US" sz="2300" dirty="0"/>
          </a:p>
          <a:p>
            <a:r>
              <a:rPr lang="en-US" sz="2300" b="1" dirty="0" smtClean="0"/>
              <a:t>How:</a:t>
            </a:r>
          </a:p>
          <a:p>
            <a:r>
              <a:rPr lang="en-US" sz="2300" dirty="0" smtClean="0"/>
              <a:t>Assemble scenario elements to create an</a:t>
            </a:r>
          </a:p>
          <a:p>
            <a:r>
              <a:rPr lang="en-US" sz="2300" dirty="0" smtClean="0"/>
              <a:t>experience for the simulator driver, aka</a:t>
            </a:r>
          </a:p>
          <a:p>
            <a:r>
              <a:rPr lang="en-US" sz="2300" dirty="0" smtClean="0"/>
              <a:t>External Driver (XD)</a:t>
            </a:r>
          </a:p>
          <a:p>
            <a:pPr marL="342900" indent="-342900">
              <a:buFontTx/>
              <a:buChar char="-"/>
            </a:pPr>
            <a:r>
              <a:rPr lang="en-US" sz="2300" dirty="0" smtClean="0"/>
              <a:t>Triggers</a:t>
            </a:r>
          </a:p>
          <a:p>
            <a:pPr marL="342900" indent="-342900">
              <a:buFontTx/>
              <a:buChar char="-"/>
            </a:pPr>
            <a:r>
              <a:rPr lang="en-US" sz="2300" dirty="0" smtClean="0"/>
              <a:t>Dynamic elements, i.e. traffic,</a:t>
            </a:r>
          </a:p>
          <a:p>
            <a:pPr marL="342900" indent="-342900">
              <a:buFontTx/>
              <a:buChar char="-"/>
            </a:pPr>
            <a:r>
              <a:rPr lang="en-US" sz="2300" dirty="0" smtClean="0"/>
              <a:t>Static elements, i.e. signs, </a:t>
            </a:r>
            <a:r>
              <a:rPr lang="en-US" sz="2300" dirty="0" err="1" smtClean="0"/>
              <a:t>ob</a:t>
            </a:r>
            <a:endParaRPr lang="en-US" sz="2300" dirty="0" smtClean="0"/>
          </a:p>
          <a:p>
            <a:pPr marL="342900" indent="-342900">
              <a:buFontTx/>
              <a:buChar char="-"/>
            </a:pPr>
            <a:endParaRPr lang="en-US" sz="2300" dirty="0"/>
          </a:p>
          <a:p>
            <a:r>
              <a:rPr lang="en-US" sz="2300" b="1" dirty="0" smtClean="0">
                <a:solidFill>
                  <a:srgbClr val="FF0000"/>
                </a:solidFill>
              </a:rPr>
              <a:t>NOTE: ISAT is not a 3D modelling tool</a:t>
            </a:r>
            <a:endParaRPr lang="en-US" sz="2300" b="1" dirty="0">
              <a:solidFill>
                <a:srgbClr val="FF0000"/>
              </a:solidFill>
            </a:endParaRPr>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Interactive Scenario Authoring Toolkit</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536" y="1569665"/>
            <a:ext cx="4918393" cy="3864451"/>
          </a:xfrm>
          <a:prstGeom prst="rect">
            <a:avLst/>
          </a:prstGeom>
        </p:spPr>
      </p:pic>
    </p:spTree>
    <p:extLst>
      <p:ext uri="{BB962C8B-B14F-4D97-AF65-F5344CB8AC3E}">
        <p14:creationId xmlns:p14="http://schemas.microsoft.com/office/powerpoint/2010/main" val="1987026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Additional Resources</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sp>
        <p:nvSpPr>
          <p:cNvPr id="15" name="TextBox 14">
            <a:extLst>
              <a:ext uri="{FF2B5EF4-FFF2-40B4-BE49-F238E27FC236}">
                <a16:creationId xmlns:a16="http://schemas.microsoft.com/office/drawing/2014/main" id="{27015C9A-A759-4922-91E6-F7CD46556292}"/>
              </a:ext>
            </a:extLst>
          </p:cNvPr>
          <p:cNvSpPr txBox="1"/>
          <p:nvPr/>
        </p:nvSpPr>
        <p:spPr>
          <a:xfrm>
            <a:off x="564969" y="2144338"/>
            <a:ext cx="10865960" cy="3277820"/>
          </a:xfrm>
          <a:prstGeom prst="rect">
            <a:avLst/>
          </a:prstGeom>
          <a:noFill/>
        </p:spPr>
        <p:txBody>
          <a:bodyPr wrap="square" rtlCol="0">
            <a:spAutoFit/>
          </a:bodyPr>
          <a:lstStyle/>
          <a:p>
            <a:r>
              <a:rPr lang="en-US" sz="2300" dirty="0" smtClean="0"/>
              <a:t>Additional ISAT and scenario resources are available at:</a:t>
            </a:r>
          </a:p>
          <a:p>
            <a:endParaRPr lang="en-US" sz="2300" dirty="0" smtClean="0"/>
          </a:p>
          <a:p>
            <a:r>
              <a:rPr lang="en-US" sz="2300" dirty="0" smtClean="0">
                <a:hlinkClick r:id="rId4"/>
              </a:rPr>
              <a:t>The ISAT User Guide on the miniSim support site</a:t>
            </a:r>
            <a:endParaRPr lang="en-US" sz="2300" dirty="0" smtClean="0"/>
          </a:p>
          <a:p>
            <a:endParaRPr lang="en-US" sz="2300" dirty="0" smtClean="0"/>
          </a:p>
          <a:p>
            <a:r>
              <a:rPr lang="en-US" sz="2300" dirty="0" smtClean="0"/>
              <a:t>at:</a:t>
            </a:r>
          </a:p>
          <a:p>
            <a:endParaRPr lang="en-US" sz="2300" dirty="0" smtClean="0"/>
          </a:p>
          <a:p>
            <a:r>
              <a:rPr lang="en-US" sz="2300" dirty="0" smtClean="0"/>
              <a:t>https</a:t>
            </a:r>
            <a:r>
              <a:rPr lang="en-US" sz="2300" dirty="0"/>
              <a:t>://www.nads-sc.uiowa.edu/minisim/wiki/index.php?title=ISAT_User_Guide_Table_of_Contents</a:t>
            </a:r>
          </a:p>
          <a:p>
            <a:endParaRPr lang="en-US" sz="2300" dirty="0"/>
          </a:p>
        </p:txBody>
      </p:sp>
    </p:spTree>
    <p:extLst>
      <p:ext uri="{BB962C8B-B14F-4D97-AF65-F5344CB8AC3E}">
        <p14:creationId xmlns:p14="http://schemas.microsoft.com/office/powerpoint/2010/main" val="3685208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sp>
        <p:nvSpPr>
          <p:cNvPr id="5" name="TextBox 4">
            <a:extLst>
              <a:ext uri="{FF2B5EF4-FFF2-40B4-BE49-F238E27FC236}">
                <a16:creationId xmlns:a16="http://schemas.microsoft.com/office/drawing/2014/main" id="{27015C9A-A759-4922-91E6-F7CD46556292}"/>
              </a:ext>
            </a:extLst>
          </p:cNvPr>
          <p:cNvSpPr txBox="1"/>
          <p:nvPr/>
        </p:nvSpPr>
        <p:spPr>
          <a:xfrm>
            <a:off x="564969" y="1429097"/>
            <a:ext cx="6198629" cy="4693593"/>
          </a:xfrm>
          <a:prstGeom prst="rect">
            <a:avLst/>
          </a:prstGeom>
          <a:noFill/>
        </p:spPr>
        <p:txBody>
          <a:bodyPr wrap="square" rtlCol="0">
            <a:spAutoFit/>
          </a:bodyPr>
          <a:lstStyle/>
          <a:p>
            <a:r>
              <a:rPr lang="en-US" sz="2300" b="1" dirty="0" smtClean="0"/>
              <a:t>Requirement:</a:t>
            </a:r>
          </a:p>
          <a:p>
            <a:r>
              <a:rPr lang="en-US" sz="2300" dirty="0" smtClean="0"/>
              <a:t>ISAT requires a roadmap (BLI) to use</a:t>
            </a:r>
          </a:p>
          <a:p>
            <a:r>
              <a:rPr lang="en-US" sz="2300" dirty="0" smtClean="0"/>
              <a:t>for every scenario.</a:t>
            </a:r>
          </a:p>
          <a:p>
            <a:endParaRPr lang="en-US" sz="2300" dirty="0"/>
          </a:p>
          <a:p>
            <a:r>
              <a:rPr lang="en-US" sz="2300" b="1" dirty="0" smtClean="0"/>
              <a:t>Can I re-use a scenario from one BLI</a:t>
            </a:r>
          </a:p>
          <a:p>
            <a:r>
              <a:rPr lang="en-US" sz="2300" b="1" dirty="0" smtClean="0"/>
              <a:t>on a different BLI?</a:t>
            </a:r>
          </a:p>
          <a:p>
            <a:r>
              <a:rPr lang="en-US" sz="2300" dirty="0" smtClean="0"/>
              <a:t>Not entirely. Many scenario elements</a:t>
            </a:r>
          </a:p>
          <a:p>
            <a:r>
              <a:rPr lang="en-US" sz="2300" dirty="0" smtClean="0"/>
              <a:t>contain data specific to the BLI, so it is not possible to just use the scenario on another BLI.</a:t>
            </a:r>
          </a:p>
          <a:p>
            <a:endParaRPr lang="en-US" sz="2300" dirty="0"/>
          </a:p>
          <a:p>
            <a:r>
              <a:rPr lang="en-US" sz="2300" dirty="0" smtClean="0"/>
              <a:t>However you can copy most elements from</a:t>
            </a:r>
          </a:p>
          <a:p>
            <a:r>
              <a:rPr lang="en-US" sz="2300" dirty="0" smtClean="0"/>
              <a:t>one BLI to another.</a:t>
            </a:r>
            <a:endParaRPr lang="en-US" sz="2300" b="1" dirty="0">
              <a:solidFill>
                <a:srgbClr val="FF0000"/>
              </a:solidFill>
            </a:endParaRPr>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Interactive Scenario Authoring Toolkit</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195" y="1569665"/>
            <a:ext cx="4973734" cy="3108583"/>
          </a:xfrm>
          <a:prstGeom prst="rect">
            <a:avLst/>
          </a:prstGeom>
        </p:spPr>
      </p:pic>
      <p:sp>
        <p:nvSpPr>
          <p:cNvPr id="2" name="TextBox 1"/>
          <p:cNvSpPr txBox="1"/>
          <p:nvPr/>
        </p:nvSpPr>
        <p:spPr>
          <a:xfrm>
            <a:off x="6522167" y="2577949"/>
            <a:ext cx="2634178" cy="954107"/>
          </a:xfrm>
          <a:prstGeom prst="rect">
            <a:avLst/>
          </a:prstGeom>
          <a:noFill/>
        </p:spPr>
        <p:txBody>
          <a:bodyPr wrap="square" rtlCol="0">
            <a:spAutoFit/>
          </a:bodyPr>
          <a:lstStyle/>
          <a:p>
            <a:r>
              <a:rPr lang="en-US" sz="2800" dirty="0" smtClean="0">
                <a:solidFill>
                  <a:srgbClr val="92D050">
                    <a:alpha val="17000"/>
                  </a:srgbClr>
                </a:solidFill>
              </a:rPr>
              <a:t>ISAT workspace</a:t>
            </a:r>
            <a:endParaRPr lang="en-US" sz="2800" dirty="0">
              <a:solidFill>
                <a:srgbClr val="92D050">
                  <a:alpha val="17000"/>
                </a:srgbClr>
              </a:solidFill>
            </a:endParaRPr>
          </a:p>
        </p:txBody>
      </p:sp>
      <p:sp>
        <p:nvSpPr>
          <p:cNvPr id="12" name="TextBox 11"/>
          <p:cNvSpPr txBox="1"/>
          <p:nvPr/>
        </p:nvSpPr>
        <p:spPr>
          <a:xfrm>
            <a:off x="9221317" y="3111126"/>
            <a:ext cx="1573292" cy="307777"/>
          </a:xfrm>
          <a:prstGeom prst="rect">
            <a:avLst/>
          </a:prstGeom>
          <a:noFill/>
        </p:spPr>
        <p:txBody>
          <a:bodyPr wrap="square" rtlCol="0">
            <a:spAutoFit/>
          </a:bodyPr>
          <a:lstStyle/>
          <a:p>
            <a:pPr algn="ctr"/>
            <a:r>
              <a:rPr lang="en-US" sz="1400" dirty="0" smtClean="0">
                <a:solidFill>
                  <a:srgbClr val="92D050"/>
                </a:solidFill>
              </a:rPr>
              <a:t>Roadmap/BLI</a:t>
            </a:r>
            <a:endParaRPr lang="en-US" sz="1400" dirty="0">
              <a:solidFill>
                <a:srgbClr val="92D050"/>
              </a:solidFill>
            </a:endParaRPr>
          </a:p>
        </p:txBody>
      </p:sp>
      <p:cxnSp>
        <p:nvCxnSpPr>
          <p:cNvPr id="13" name="Straight Arrow Connector 12"/>
          <p:cNvCxnSpPr/>
          <p:nvPr/>
        </p:nvCxnSpPr>
        <p:spPr>
          <a:xfrm flipH="1">
            <a:off x="8712983" y="3287006"/>
            <a:ext cx="676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008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sp>
        <p:nvSpPr>
          <p:cNvPr id="5" name="TextBox 4">
            <a:extLst>
              <a:ext uri="{FF2B5EF4-FFF2-40B4-BE49-F238E27FC236}">
                <a16:creationId xmlns:a16="http://schemas.microsoft.com/office/drawing/2014/main" id="{27015C9A-A759-4922-91E6-F7CD46556292}"/>
              </a:ext>
            </a:extLst>
          </p:cNvPr>
          <p:cNvSpPr txBox="1"/>
          <p:nvPr/>
        </p:nvSpPr>
        <p:spPr>
          <a:xfrm>
            <a:off x="564969" y="1429097"/>
            <a:ext cx="6597160" cy="4339650"/>
          </a:xfrm>
          <a:prstGeom prst="rect">
            <a:avLst/>
          </a:prstGeom>
          <a:noFill/>
        </p:spPr>
        <p:txBody>
          <a:bodyPr wrap="square" rtlCol="0">
            <a:spAutoFit/>
          </a:bodyPr>
          <a:lstStyle/>
          <a:p>
            <a:r>
              <a:rPr lang="en-US" sz="2300" dirty="0" smtClean="0"/>
              <a:t>Everything in a simulation happens as a</a:t>
            </a:r>
          </a:p>
          <a:p>
            <a:r>
              <a:rPr lang="en-US" sz="2300" dirty="0" smtClean="0"/>
              <a:t>result of the scenario.</a:t>
            </a:r>
          </a:p>
          <a:p>
            <a:endParaRPr lang="en-US" sz="2300" b="1" dirty="0" smtClean="0">
              <a:solidFill>
                <a:srgbClr val="FF0000"/>
              </a:solidFill>
            </a:endParaRPr>
          </a:p>
          <a:p>
            <a:r>
              <a:rPr lang="en-US" sz="2300" b="1" dirty="0" smtClean="0"/>
              <a:t>How do things happen in a simulation?</a:t>
            </a:r>
            <a:endParaRPr lang="en-US" sz="2300" b="1" dirty="0"/>
          </a:p>
          <a:p>
            <a:r>
              <a:rPr lang="en-US" sz="2300" dirty="0" smtClean="0"/>
              <a:t>Triggers/coordinators issue commands to the simulator via ACTIONS to operate on other scenario elements (traffic, triggers, static objects), the environment or to perform calculations.</a:t>
            </a:r>
          </a:p>
          <a:p>
            <a:endParaRPr lang="en-US" sz="2300" dirty="0"/>
          </a:p>
          <a:p>
            <a:r>
              <a:rPr lang="en-US" sz="2300" dirty="0" smtClean="0"/>
              <a:t>Dynamic elements in a scenario can</a:t>
            </a:r>
          </a:p>
          <a:p>
            <a:r>
              <a:rPr lang="en-US" sz="2300" dirty="0" smtClean="0"/>
              <a:t>activate triggers as well as the XD.</a:t>
            </a:r>
            <a:endParaRPr lang="en-US" sz="2300" dirty="0" smtClean="0"/>
          </a:p>
          <a:p>
            <a:endParaRPr lang="en-US" sz="2300" dirty="0"/>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Scenario Authoring Tools</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3863" y="1458634"/>
            <a:ext cx="3785417" cy="1314380"/>
          </a:xfrm>
          <a:prstGeom prst="rect">
            <a:avLst/>
          </a:prstGeom>
        </p:spPr>
      </p:pic>
      <p:sp>
        <p:nvSpPr>
          <p:cNvPr id="12" name="TextBox 11">
            <a:extLst>
              <a:ext uri="{FF2B5EF4-FFF2-40B4-BE49-F238E27FC236}">
                <a16:creationId xmlns:a16="http://schemas.microsoft.com/office/drawing/2014/main" id="{27015C9A-A759-4922-91E6-F7CD46556292}"/>
              </a:ext>
            </a:extLst>
          </p:cNvPr>
          <p:cNvSpPr txBox="1"/>
          <p:nvPr/>
        </p:nvSpPr>
        <p:spPr>
          <a:xfrm>
            <a:off x="7814825" y="3015804"/>
            <a:ext cx="6198629" cy="2923877"/>
          </a:xfrm>
          <a:prstGeom prst="rect">
            <a:avLst/>
          </a:prstGeom>
          <a:noFill/>
        </p:spPr>
        <p:txBody>
          <a:bodyPr wrap="square" rtlCol="0">
            <a:spAutoFit/>
          </a:bodyPr>
          <a:lstStyle/>
          <a:p>
            <a:r>
              <a:rPr lang="en-US" sz="2300" dirty="0" smtClean="0"/>
              <a:t>Triggers:</a:t>
            </a:r>
          </a:p>
          <a:p>
            <a:pPr marL="457200" indent="-457200">
              <a:buAutoNum type="arabicPeriod"/>
            </a:pPr>
            <a:r>
              <a:rPr lang="en-US" sz="2300" dirty="0" smtClean="0"/>
              <a:t>Roadpad</a:t>
            </a:r>
          </a:p>
          <a:p>
            <a:pPr marL="457200" indent="-457200">
              <a:buAutoNum type="arabicPeriod"/>
            </a:pPr>
            <a:r>
              <a:rPr lang="en-US" sz="2300" dirty="0" smtClean="0"/>
              <a:t>Time</a:t>
            </a:r>
          </a:p>
          <a:p>
            <a:pPr marL="457200" indent="-457200">
              <a:buAutoNum type="arabicPeriod"/>
            </a:pPr>
            <a:r>
              <a:rPr lang="en-US" sz="2300" dirty="0" smtClean="0"/>
              <a:t>Expression</a:t>
            </a:r>
          </a:p>
          <a:p>
            <a:pPr marL="457200" indent="-457200">
              <a:buAutoNum type="arabicPeriod"/>
            </a:pPr>
            <a:r>
              <a:rPr lang="en-US" sz="2300" dirty="0" smtClean="0"/>
              <a:t>Time to arrival</a:t>
            </a:r>
          </a:p>
          <a:p>
            <a:pPr marL="457200" indent="-457200">
              <a:buAutoNum type="arabicPeriod"/>
            </a:pPr>
            <a:r>
              <a:rPr lang="en-US" sz="2300" dirty="0" smtClean="0"/>
              <a:t>Follow</a:t>
            </a:r>
          </a:p>
          <a:p>
            <a:pPr marL="457200" indent="-457200">
              <a:buAutoNum type="arabicPeriod"/>
            </a:pPr>
            <a:r>
              <a:rPr lang="en-US" sz="2300" dirty="0" smtClean="0"/>
              <a:t>Traffic Signal</a:t>
            </a:r>
          </a:p>
          <a:p>
            <a:pPr marL="457200" indent="-457200">
              <a:buAutoNum type="arabicPeriod"/>
            </a:pPr>
            <a:r>
              <a:rPr lang="en-US" sz="2300" dirty="0" smtClean="0"/>
              <a:t>Geometric Position</a:t>
            </a:r>
            <a:r>
              <a:rPr lang="en-US" sz="2300" dirty="0" smtClean="0"/>
              <a:t> </a:t>
            </a:r>
            <a:endParaRPr lang="en-US" sz="2300" dirty="0"/>
          </a:p>
        </p:txBody>
      </p:sp>
    </p:spTree>
    <p:extLst>
      <p:ext uri="{BB962C8B-B14F-4D97-AF65-F5344CB8AC3E}">
        <p14:creationId xmlns:p14="http://schemas.microsoft.com/office/powerpoint/2010/main" val="1539427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sp>
        <p:nvSpPr>
          <p:cNvPr id="5" name="TextBox 4">
            <a:extLst>
              <a:ext uri="{FF2B5EF4-FFF2-40B4-BE49-F238E27FC236}">
                <a16:creationId xmlns:a16="http://schemas.microsoft.com/office/drawing/2014/main" id="{27015C9A-A759-4922-91E6-F7CD46556292}"/>
              </a:ext>
            </a:extLst>
          </p:cNvPr>
          <p:cNvSpPr txBox="1"/>
          <p:nvPr/>
        </p:nvSpPr>
        <p:spPr>
          <a:xfrm>
            <a:off x="564968" y="1429097"/>
            <a:ext cx="7088599" cy="5062924"/>
          </a:xfrm>
          <a:prstGeom prst="rect">
            <a:avLst/>
          </a:prstGeom>
          <a:noFill/>
        </p:spPr>
        <p:txBody>
          <a:bodyPr wrap="square" rtlCol="0">
            <a:spAutoFit/>
          </a:bodyPr>
          <a:lstStyle/>
          <a:p>
            <a:r>
              <a:rPr lang="en-US" sz="1900" dirty="0" smtClean="0"/>
              <a:t>Each trigger has a unique activation but they </a:t>
            </a:r>
            <a:r>
              <a:rPr lang="en-US" sz="1900" b="1" u="sng" dirty="0" smtClean="0">
                <a:solidFill>
                  <a:srgbClr val="FF0000"/>
                </a:solidFill>
              </a:rPr>
              <a:t>all share the same actions</a:t>
            </a:r>
            <a:r>
              <a:rPr lang="en-US" sz="1900" dirty="0" smtClean="0"/>
              <a:t>:</a:t>
            </a:r>
          </a:p>
          <a:p>
            <a:endParaRPr lang="en-US" sz="1200" b="1" dirty="0" smtClean="0">
              <a:solidFill>
                <a:srgbClr val="FF0000"/>
              </a:solidFill>
            </a:endParaRPr>
          </a:p>
          <a:p>
            <a:r>
              <a:rPr lang="en-US" sz="1900" b="1" dirty="0" smtClean="0"/>
              <a:t>Roadpad</a:t>
            </a:r>
            <a:r>
              <a:rPr lang="en-US" sz="1900" dirty="0" smtClean="0"/>
              <a:t> – something ‘steps on’ the trigger road pad</a:t>
            </a:r>
            <a:endParaRPr lang="en-US" sz="1900" b="1" dirty="0" smtClean="0"/>
          </a:p>
          <a:p>
            <a:r>
              <a:rPr lang="en-US" sz="1900" b="1" dirty="0" smtClean="0"/>
              <a:t>Time</a:t>
            </a:r>
            <a:r>
              <a:rPr lang="en-US" sz="1900" dirty="0" smtClean="0"/>
              <a:t> – elapsed or delay time threshold reached</a:t>
            </a:r>
            <a:endParaRPr lang="en-US" sz="1900" b="1" dirty="0" smtClean="0"/>
          </a:p>
          <a:p>
            <a:r>
              <a:rPr lang="en-US" sz="1900" b="1" dirty="0" smtClean="0"/>
              <a:t>Expression</a:t>
            </a:r>
            <a:r>
              <a:rPr lang="en-US" sz="1900" dirty="0" smtClean="0"/>
              <a:t> – when the expression evaluates to True, the actions are executed</a:t>
            </a:r>
            <a:endParaRPr lang="en-US" sz="1900" b="1" dirty="0" smtClean="0"/>
          </a:p>
          <a:p>
            <a:r>
              <a:rPr lang="en-US" sz="1900" b="1" dirty="0" smtClean="0"/>
              <a:t>Time to Arrival</a:t>
            </a:r>
            <a:r>
              <a:rPr lang="en-US" sz="1900" dirty="0" smtClean="0"/>
              <a:t> – adds a time element to a roadpad trigger; when the time is reached, the actions execute</a:t>
            </a:r>
            <a:endParaRPr lang="en-US" sz="1900" b="1" dirty="0" smtClean="0"/>
          </a:p>
          <a:p>
            <a:r>
              <a:rPr lang="en-US" sz="1900" b="1" dirty="0" smtClean="0"/>
              <a:t>Follow</a:t>
            </a:r>
            <a:r>
              <a:rPr lang="en-US" sz="1900" dirty="0" smtClean="0"/>
              <a:t> – any two dynamic elements occupying the follow trigger roadpad; when conditions are satisfied the actions execute</a:t>
            </a:r>
            <a:endParaRPr lang="en-US" sz="1900" b="1" dirty="0" smtClean="0"/>
          </a:p>
          <a:p>
            <a:r>
              <a:rPr lang="en-US" sz="1900" b="1" dirty="0" smtClean="0"/>
              <a:t>Traffic Signal</a:t>
            </a:r>
            <a:r>
              <a:rPr lang="en-US" sz="1900" dirty="0" smtClean="0"/>
              <a:t> – when the specified signal state is achieved the actions execute</a:t>
            </a:r>
            <a:endParaRPr lang="en-US" sz="1900" b="1" dirty="0" smtClean="0"/>
          </a:p>
          <a:p>
            <a:r>
              <a:rPr lang="en-US" sz="1900" b="1" dirty="0" smtClean="0"/>
              <a:t>Geometric Position</a:t>
            </a:r>
            <a:r>
              <a:rPr lang="en-US" sz="1900" dirty="0" smtClean="0"/>
              <a:t> – </a:t>
            </a:r>
            <a:r>
              <a:rPr lang="en-US" sz="1900" i="1" dirty="0" smtClean="0">
                <a:solidFill>
                  <a:srgbClr val="FF0000"/>
                </a:solidFill>
              </a:rPr>
              <a:t>not currently working; </a:t>
            </a:r>
            <a:r>
              <a:rPr lang="en-US" sz="1900" i="1" dirty="0" smtClean="0"/>
              <a:t>can emulate with a time trigger that has a creation radius (area where the trigger is alive)</a:t>
            </a:r>
            <a:endParaRPr lang="en-US" sz="1900" i="1" dirty="0" smtClean="0">
              <a:solidFill>
                <a:srgbClr val="FF0000"/>
              </a:solidFill>
            </a:endParaRPr>
          </a:p>
          <a:p>
            <a:endParaRPr lang="en-US" sz="1900" dirty="0"/>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Triggers &amp; Predicates (activators)</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2049" y="1783651"/>
            <a:ext cx="3598880" cy="1978682"/>
          </a:xfrm>
          <a:prstGeom prst="rect">
            <a:avLst/>
          </a:prstGeom>
        </p:spPr>
      </p:pic>
    </p:spTree>
    <p:extLst>
      <p:ext uri="{BB962C8B-B14F-4D97-AF65-F5344CB8AC3E}">
        <p14:creationId xmlns:p14="http://schemas.microsoft.com/office/powerpoint/2010/main" val="403967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sp>
        <p:nvSpPr>
          <p:cNvPr id="5" name="TextBox 4">
            <a:extLst>
              <a:ext uri="{FF2B5EF4-FFF2-40B4-BE49-F238E27FC236}">
                <a16:creationId xmlns:a16="http://schemas.microsoft.com/office/drawing/2014/main" id="{27015C9A-A759-4922-91E6-F7CD46556292}"/>
              </a:ext>
            </a:extLst>
          </p:cNvPr>
          <p:cNvSpPr txBox="1"/>
          <p:nvPr/>
        </p:nvSpPr>
        <p:spPr>
          <a:xfrm>
            <a:off x="564968" y="1559463"/>
            <a:ext cx="7229587" cy="4770537"/>
          </a:xfrm>
          <a:prstGeom prst="rect">
            <a:avLst/>
          </a:prstGeom>
          <a:noFill/>
        </p:spPr>
        <p:txBody>
          <a:bodyPr wrap="square" rtlCol="0">
            <a:spAutoFit/>
          </a:bodyPr>
          <a:lstStyle/>
          <a:p>
            <a:r>
              <a:rPr lang="en-US" sz="1900" dirty="0" smtClean="0"/>
              <a:t>Because triggers share the same actions, there is not any one “right” trigger, but some triggers are </a:t>
            </a:r>
            <a:r>
              <a:rPr lang="en-US" sz="1900" b="1" u="sng" dirty="0" smtClean="0"/>
              <a:t>most appropriate </a:t>
            </a:r>
            <a:r>
              <a:rPr lang="en-US" sz="1900" dirty="0" smtClean="0"/>
              <a:t>for specific situations:</a:t>
            </a:r>
          </a:p>
          <a:p>
            <a:endParaRPr lang="en-US" sz="1900" i="1" dirty="0">
              <a:solidFill>
                <a:srgbClr val="FF0000"/>
              </a:solidFill>
            </a:endParaRPr>
          </a:p>
          <a:p>
            <a:r>
              <a:rPr lang="en-US" sz="1900" b="1" dirty="0"/>
              <a:t>Roadpad</a:t>
            </a:r>
            <a:r>
              <a:rPr lang="en-US" sz="1900" dirty="0"/>
              <a:t> – </a:t>
            </a:r>
            <a:r>
              <a:rPr lang="en-US" sz="1900" dirty="0" smtClean="0"/>
              <a:t>use to define a particular location on the roadmap.  Can also be filtered to a specific lane at that location.</a:t>
            </a:r>
            <a:endParaRPr lang="en-US" sz="1900" b="1" dirty="0"/>
          </a:p>
          <a:p>
            <a:r>
              <a:rPr lang="en-US" sz="1900" b="1" dirty="0"/>
              <a:t>Time</a:t>
            </a:r>
            <a:r>
              <a:rPr lang="en-US" sz="1900" dirty="0"/>
              <a:t> – </a:t>
            </a:r>
            <a:r>
              <a:rPr lang="en-US" sz="1900" dirty="0" smtClean="0"/>
              <a:t>operates independent of location unless a creation radius is defined – then it works like a Geometric Position trigger.</a:t>
            </a:r>
            <a:endParaRPr lang="en-US" sz="1900" b="1" dirty="0"/>
          </a:p>
          <a:p>
            <a:r>
              <a:rPr lang="en-US" sz="1900" b="1" dirty="0"/>
              <a:t>Expression</a:t>
            </a:r>
            <a:r>
              <a:rPr lang="en-US" sz="1900" dirty="0"/>
              <a:t> – when </a:t>
            </a:r>
            <a:r>
              <a:rPr lang="en-US" sz="1900" dirty="0" smtClean="0"/>
              <a:t>the actions should execute </a:t>
            </a:r>
            <a:r>
              <a:rPr lang="en-US" sz="1900" b="1" i="1" dirty="0" smtClean="0"/>
              <a:t>depending on some other thing or things.</a:t>
            </a:r>
            <a:endParaRPr lang="en-US" sz="1900" b="1" i="1" dirty="0"/>
          </a:p>
          <a:p>
            <a:r>
              <a:rPr lang="en-US" sz="1900" b="1" dirty="0"/>
              <a:t>Time to Arrival</a:t>
            </a:r>
            <a:r>
              <a:rPr lang="en-US" sz="1900" dirty="0"/>
              <a:t> – </a:t>
            </a:r>
            <a:r>
              <a:rPr lang="en-US" sz="1900" dirty="0" smtClean="0"/>
              <a:t>when a time element is desired at a specific location on the roadmap; often used to accommodate different driver performance styles (aggressive vs. conservative).</a:t>
            </a:r>
            <a:endParaRPr lang="en-US" sz="1900" b="1" dirty="0"/>
          </a:p>
          <a:p>
            <a:r>
              <a:rPr lang="en-US" sz="1900" b="1" dirty="0"/>
              <a:t>Follow</a:t>
            </a:r>
            <a:r>
              <a:rPr lang="en-US" sz="1900" dirty="0"/>
              <a:t> – </a:t>
            </a:r>
            <a:r>
              <a:rPr lang="en-US" sz="1900" dirty="0" smtClean="0"/>
              <a:t>when a spatial relationship between 2 elements is needed (i.e. for completing a passing maneuver).</a:t>
            </a:r>
            <a:endParaRPr lang="en-US" sz="1900" b="1" dirty="0"/>
          </a:p>
          <a:p>
            <a:endParaRPr lang="en-US" sz="1900" dirty="0"/>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Which Trigger is Right?</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sp>
        <p:nvSpPr>
          <p:cNvPr id="12" name="TextBox 11">
            <a:extLst>
              <a:ext uri="{FF2B5EF4-FFF2-40B4-BE49-F238E27FC236}">
                <a16:creationId xmlns:a16="http://schemas.microsoft.com/office/drawing/2014/main" id="{27015C9A-A759-4922-91E6-F7CD46556292}"/>
              </a:ext>
            </a:extLst>
          </p:cNvPr>
          <p:cNvSpPr txBox="1"/>
          <p:nvPr/>
        </p:nvSpPr>
        <p:spPr>
          <a:xfrm>
            <a:off x="7832049" y="4031382"/>
            <a:ext cx="3518217" cy="2139047"/>
          </a:xfrm>
          <a:prstGeom prst="rect">
            <a:avLst/>
          </a:prstGeom>
          <a:noFill/>
        </p:spPr>
        <p:txBody>
          <a:bodyPr wrap="square" rtlCol="0">
            <a:spAutoFit/>
          </a:bodyPr>
          <a:lstStyle/>
          <a:p>
            <a:r>
              <a:rPr lang="en-US" sz="1900" b="1" dirty="0" smtClean="0"/>
              <a:t>Note</a:t>
            </a:r>
            <a:r>
              <a:rPr lang="en-US" sz="1900" dirty="0" smtClean="0"/>
              <a:t>:</a:t>
            </a:r>
          </a:p>
          <a:p>
            <a:r>
              <a:rPr lang="en-US" sz="1900" dirty="0" smtClean="0"/>
              <a:t>Sometimes multiple triggers are needed to work together to accomplish a task, such as a driver performance monitoring and alert system </a:t>
            </a:r>
          </a:p>
          <a:p>
            <a:endParaRPr lang="en-US" sz="19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891" y="1694781"/>
            <a:ext cx="3584038" cy="2088292"/>
          </a:xfrm>
          <a:prstGeom prst="rect">
            <a:avLst/>
          </a:prstGeom>
        </p:spPr>
      </p:pic>
    </p:spTree>
    <p:extLst>
      <p:ext uri="{BB962C8B-B14F-4D97-AF65-F5344CB8AC3E}">
        <p14:creationId xmlns:p14="http://schemas.microsoft.com/office/powerpoint/2010/main" val="1286442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sp>
        <p:nvSpPr>
          <p:cNvPr id="5" name="TextBox 4">
            <a:extLst>
              <a:ext uri="{FF2B5EF4-FFF2-40B4-BE49-F238E27FC236}">
                <a16:creationId xmlns:a16="http://schemas.microsoft.com/office/drawing/2014/main" id="{27015C9A-A759-4922-91E6-F7CD46556292}"/>
              </a:ext>
            </a:extLst>
          </p:cNvPr>
          <p:cNvSpPr txBox="1"/>
          <p:nvPr/>
        </p:nvSpPr>
        <p:spPr>
          <a:xfrm>
            <a:off x="564968" y="1731383"/>
            <a:ext cx="7088599" cy="4185761"/>
          </a:xfrm>
          <a:prstGeom prst="rect">
            <a:avLst/>
          </a:prstGeom>
          <a:noFill/>
        </p:spPr>
        <p:txBody>
          <a:bodyPr wrap="square" rtlCol="0">
            <a:spAutoFit/>
          </a:bodyPr>
          <a:lstStyle/>
          <a:p>
            <a:r>
              <a:rPr lang="en-US" sz="1900" dirty="0" smtClean="0"/>
              <a:t>Actions are the commands executed during a simulation:</a:t>
            </a:r>
          </a:p>
          <a:p>
            <a:endParaRPr lang="en-US" sz="1900" dirty="0" smtClean="0"/>
          </a:p>
          <a:p>
            <a:pPr marL="342900" indent="-342900">
              <a:buFontTx/>
              <a:buChar char="-"/>
            </a:pPr>
            <a:r>
              <a:rPr lang="en-US" sz="1900" dirty="0" smtClean="0"/>
              <a:t>Create or remove scenario elements</a:t>
            </a:r>
          </a:p>
          <a:p>
            <a:pPr marL="342900" indent="-342900">
              <a:buFontTx/>
              <a:buChar char="-"/>
            </a:pPr>
            <a:r>
              <a:rPr lang="en-US" sz="1900" dirty="0"/>
              <a:t>Control </a:t>
            </a:r>
            <a:r>
              <a:rPr lang="en-US" sz="1900" dirty="0" smtClean="0"/>
              <a:t>elements </a:t>
            </a:r>
            <a:r>
              <a:rPr lang="en-US" sz="1900" dirty="0"/>
              <a:t>(speed up, slow down, adjust lane position</a:t>
            </a:r>
            <a:r>
              <a:rPr lang="en-US" sz="1900" dirty="0" smtClean="0"/>
              <a:t>) or environmental conditions</a:t>
            </a:r>
          </a:p>
          <a:p>
            <a:pPr marL="342900" indent="-342900">
              <a:buFontTx/>
              <a:buChar char="-"/>
            </a:pPr>
            <a:r>
              <a:rPr lang="en-US" sz="1900" dirty="0" smtClean="0"/>
              <a:t>Change traffic signal states (i.e. change red light to green)</a:t>
            </a:r>
          </a:p>
          <a:p>
            <a:pPr marL="342900" indent="-342900">
              <a:buFontTx/>
              <a:buChar char="-"/>
            </a:pPr>
            <a:r>
              <a:rPr lang="en-US" sz="1900" dirty="0" smtClean="0"/>
              <a:t>Play an audio message (sound)</a:t>
            </a:r>
          </a:p>
          <a:p>
            <a:pPr marL="342900" indent="-342900">
              <a:buFontTx/>
              <a:buChar char="-"/>
            </a:pPr>
            <a:r>
              <a:rPr lang="en-US" sz="1900" dirty="0" smtClean="0"/>
              <a:t>Show information on-screen for the XD as text</a:t>
            </a:r>
          </a:p>
          <a:p>
            <a:pPr marL="342900" indent="-342900">
              <a:buFontTx/>
              <a:buChar char="-"/>
            </a:pPr>
            <a:r>
              <a:rPr lang="en-US" sz="1900" dirty="0" smtClean="0"/>
              <a:t>Retrieve information about a scenario element and use it or save it into a variable </a:t>
            </a:r>
          </a:p>
          <a:p>
            <a:pPr marL="342900" indent="-342900">
              <a:buFontTx/>
              <a:buChar char="-"/>
            </a:pPr>
            <a:r>
              <a:rPr lang="en-US" sz="1900" dirty="0" smtClean="0"/>
              <a:t>Perform some calculation on the retrieved information</a:t>
            </a:r>
          </a:p>
          <a:p>
            <a:pPr marL="342900" indent="-342900">
              <a:buFontTx/>
              <a:buChar char="-"/>
            </a:pPr>
            <a:endParaRPr lang="en-US" sz="1900" dirty="0" smtClean="0"/>
          </a:p>
          <a:p>
            <a:r>
              <a:rPr lang="en-US" sz="1900" b="1" dirty="0" smtClean="0"/>
              <a:t>Actions are typically organized around Events (something of interest or significance during a simulation).</a:t>
            </a:r>
            <a:endParaRPr lang="en-US" sz="1900" b="1" dirty="0"/>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Triggers: Actions</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848" y="1808658"/>
            <a:ext cx="3780081" cy="2224405"/>
          </a:xfrm>
          <a:prstGeom prst="rect">
            <a:avLst/>
          </a:prstGeom>
        </p:spPr>
      </p:pic>
    </p:spTree>
    <p:extLst>
      <p:ext uri="{BB962C8B-B14F-4D97-AF65-F5344CB8AC3E}">
        <p14:creationId xmlns:p14="http://schemas.microsoft.com/office/powerpoint/2010/main" val="3199833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sp>
        <p:nvSpPr>
          <p:cNvPr id="5" name="TextBox 4">
            <a:extLst>
              <a:ext uri="{FF2B5EF4-FFF2-40B4-BE49-F238E27FC236}">
                <a16:creationId xmlns:a16="http://schemas.microsoft.com/office/drawing/2014/main" id="{27015C9A-A759-4922-91E6-F7CD46556292}"/>
              </a:ext>
            </a:extLst>
          </p:cNvPr>
          <p:cNvSpPr txBox="1"/>
          <p:nvPr/>
        </p:nvSpPr>
        <p:spPr>
          <a:xfrm>
            <a:off x="564968" y="2269517"/>
            <a:ext cx="6846909" cy="3308598"/>
          </a:xfrm>
          <a:prstGeom prst="rect">
            <a:avLst/>
          </a:prstGeom>
          <a:noFill/>
        </p:spPr>
        <p:txBody>
          <a:bodyPr wrap="square" rtlCol="0">
            <a:spAutoFit/>
          </a:bodyPr>
          <a:lstStyle/>
          <a:p>
            <a:r>
              <a:rPr lang="en-US" sz="1900" dirty="0" smtClean="0"/>
              <a:t>ISAT and miniSim use a shared library of object models to populate the simulation called the Scenario Object Library.  The library is defined within one sol2.txt and additional resource files beginning with sol2_aux.</a:t>
            </a:r>
          </a:p>
          <a:p>
            <a:endParaRPr lang="en-US" sz="1900" i="1" dirty="0">
              <a:solidFill>
                <a:srgbClr val="FF0000"/>
              </a:solidFill>
            </a:endParaRPr>
          </a:p>
          <a:p>
            <a:r>
              <a:rPr lang="en-US" sz="1900" dirty="0" smtClean="0"/>
              <a:t>ISAT uses ‘proxy models’ of the actual models used in miniSim.  These are 2d or image representations.</a:t>
            </a:r>
          </a:p>
          <a:p>
            <a:endParaRPr lang="en-US" sz="1900" b="1" dirty="0"/>
          </a:p>
          <a:p>
            <a:r>
              <a:rPr lang="en-US" sz="1900" dirty="0" smtClean="0"/>
              <a:t>Placing objects in a scenario within ISAT results in those models </a:t>
            </a:r>
            <a:r>
              <a:rPr lang="en-US" sz="1900" dirty="0" smtClean="0"/>
              <a:t>being created in the miniSim simulation.</a:t>
            </a:r>
          </a:p>
          <a:p>
            <a:endParaRPr lang="en-US" sz="1900" dirty="0"/>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Library of Object Models</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260" y="2328857"/>
            <a:ext cx="3792669" cy="2280797"/>
          </a:xfrm>
          <a:prstGeom prst="rect">
            <a:avLst/>
          </a:prstGeom>
        </p:spPr>
      </p:pic>
    </p:spTree>
    <p:extLst>
      <p:ext uri="{BB962C8B-B14F-4D97-AF65-F5344CB8AC3E}">
        <p14:creationId xmlns:p14="http://schemas.microsoft.com/office/powerpoint/2010/main" val="135455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sp>
        <p:nvSpPr>
          <p:cNvPr id="5" name="TextBox 4">
            <a:extLst>
              <a:ext uri="{FF2B5EF4-FFF2-40B4-BE49-F238E27FC236}">
                <a16:creationId xmlns:a16="http://schemas.microsoft.com/office/drawing/2014/main" id="{27015C9A-A759-4922-91E6-F7CD46556292}"/>
              </a:ext>
            </a:extLst>
          </p:cNvPr>
          <p:cNvSpPr txBox="1"/>
          <p:nvPr/>
        </p:nvSpPr>
        <p:spPr>
          <a:xfrm>
            <a:off x="564968" y="1667024"/>
            <a:ext cx="6846909" cy="1554272"/>
          </a:xfrm>
          <a:prstGeom prst="rect">
            <a:avLst/>
          </a:prstGeom>
          <a:noFill/>
        </p:spPr>
        <p:txBody>
          <a:bodyPr wrap="square" rtlCol="0">
            <a:spAutoFit/>
          </a:bodyPr>
          <a:lstStyle/>
          <a:p>
            <a:r>
              <a:rPr lang="en-US" sz="1900" dirty="0" smtClean="0"/>
              <a:t>Rehearsal mode provides a way to exercise a scenario before driving it on the miniSim.  It is often used as a way to test general timing or confirm triggers are executing as planned.</a:t>
            </a:r>
          </a:p>
          <a:p>
            <a:endParaRPr lang="en-US" sz="1900" dirty="0"/>
          </a:p>
          <a:p>
            <a:endParaRPr lang="en-US" sz="1900" dirty="0"/>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Rehearsal Mode</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grpSp>
        <p:nvGrpSpPr>
          <p:cNvPr id="32" name="Group 31"/>
          <p:cNvGrpSpPr/>
          <p:nvPr/>
        </p:nvGrpSpPr>
        <p:grpSpPr>
          <a:xfrm>
            <a:off x="5838260" y="3169314"/>
            <a:ext cx="5592669" cy="2844779"/>
            <a:chOff x="5838260" y="3169314"/>
            <a:chExt cx="5592669" cy="2844779"/>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260" y="3169314"/>
              <a:ext cx="5592669" cy="2844779"/>
            </a:xfrm>
            <a:prstGeom prst="rect">
              <a:avLst/>
            </a:prstGeom>
          </p:spPr>
        </p:pic>
        <p:grpSp>
          <p:nvGrpSpPr>
            <p:cNvPr id="12" name="Group 11"/>
            <p:cNvGrpSpPr/>
            <p:nvPr/>
          </p:nvGrpSpPr>
          <p:grpSpPr>
            <a:xfrm>
              <a:off x="6092443" y="4961867"/>
              <a:ext cx="652723" cy="343558"/>
              <a:chOff x="5030531" y="5140800"/>
              <a:chExt cx="652723" cy="343558"/>
            </a:xfrm>
          </p:grpSpPr>
          <p:cxnSp>
            <p:nvCxnSpPr>
              <p:cNvPr id="13" name="Straight Arrow Connector 12">
                <a:extLst>
                  <a:ext uri="{FF2B5EF4-FFF2-40B4-BE49-F238E27FC236}">
                    <a16:creationId xmlns:a16="http://schemas.microsoft.com/office/drawing/2014/main" id="{067EC677-C92F-4300-BDE9-5E9A083D002D}"/>
                  </a:ext>
                </a:extLst>
              </p:cNvPr>
              <p:cNvCxnSpPr/>
              <p:nvPr/>
            </p:nvCxnSpPr>
            <p:spPr>
              <a:xfrm>
                <a:off x="5417440" y="5333853"/>
                <a:ext cx="88358" cy="15050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7F216F-FF1E-42D2-B2F3-1A8E89DBE8A9}"/>
                  </a:ext>
                </a:extLst>
              </p:cNvPr>
              <p:cNvSpPr txBox="1"/>
              <p:nvPr/>
            </p:nvSpPr>
            <p:spPr>
              <a:xfrm>
                <a:off x="5030531" y="5140800"/>
                <a:ext cx="652723" cy="230832"/>
              </a:xfrm>
              <a:prstGeom prst="rect">
                <a:avLst/>
              </a:prstGeom>
              <a:noFill/>
            </p:spPr>
            <p:txBody>
              <a:bodyPr wrap="square" rtlCol="0">
                <a:spAutoFit/>
              </a:bodyPr>
              <a:lstStyle/>
              <a:p>
                <a:pPr algn="ctr"/>
                <a:r>
                  <a:rPr lang="en-US" sz="900" dirty="0">
                    <a:solidFill>
                      <a:srgbClr val="FFFF00"/>
                    </a:solidFill>
                  </a:rPr>
                  <a:t>XD</a:t>
                </a:r>
              </a:p>
            </p:txBody>
          </p:sp>
        </p:grpSp>
        <p:sp>
          <p:nvSpPr>
            <p:cNvPr id="15" name="Oval 14"/>
            <p:cNvSpPr/>
            <p:nvPr/>
          </p:nvSpPr>
          <p:spPr>
            <a:xfrm>
              <a:off x="6479352" y="5329238"/>
              <a:ext cx="382587" cy="381000"/>
            </a:xfrm>
            <a:prstGeom prst="ellipse">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185790" y="5516562"/>
              <a:ext cx="253236" cy="268288"/>
            </a:xfrm>
            <a:prstGeom prst="ellipse">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82790" y="4747434"/>
              <a:ext cx="253236" cy="268288"/>
            </a:xfrm>
            <a:prstGeom prst="ellipse">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Oval 19"/>
            <p:cNvSpPr/>
            <p:nvPr/>
          </p:nvSpPr>
          <p:spPr>
            <a:xfrm>
              <a:off x="9236840" y="4004484"/>
              <a:ext cx="253236" cy="268288"/>
            </a:xfrm>
            <a:prstGeom prst="ellipse">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TextBox 20">
              <a:extLst>
                <a:ext uri="{FF2B5EF4-FFF2-40B4-BE49-F238E27FC236}">
                  <a16:creationId xmlns:a16="http://schemas.microsoft.com/office/drawing/2014/main" id="{697F216F-FF1E-42D2-B2F3-1A8E89DBE8A9}"/>
                </a:ext>
              </a:extLst>
            </p:cNvPr>
            <p:cNvSpPr txBox="1"/>
            <p:nvPr/>
          </p:nvSpPr>
          <p:spPr>
            <a:xfrm>
              <a:off x="6238571" y="3791938"/>
              <a:ext cx="1529687" cy="369332"/>
            </a:xfrm>
            <a:prstGeom prst="rect">
              <a:avLst/>
            </a:prstGeom>
            <a:noFill/>
          </p:spPr>
          <p:txBody>
            <a:bodyPr wrap="square" rtlCol="0">
              <a:spAutoFit/>
            </a:bodyPr>
            <a:lstStyle/>
            <a:p>
              <a:pPr algn="ctr"/>
              <a:r>
                <a:rPr lang="en-US" sz="900" dirty="0" smtClean="0">
                  <a:solidFill>
                    <a:srgbClr val="FFFF00"/>
                  </a:solidFill>
                </a:rPr>
                <a:t>Trigger Locations along XD route of travel</a:t>
              </a:r>
              <a:endParaRPr lang="en-US" sz="900" dirty="0">
                <a:solidFill>
                  <a:srgbClr val="FFFF00"/>
                </a:solidFill>
              </a:endParaRPr>
            </a:p>
          </p:txBody>
        </p:sp>
        <p:cxnSp>
          <p:nvCxnSpPr>
            <p:cNvPr id="23" name="Straight Connector 22"/>
            <p:cNvCxnSpPr>
              <a:endCxn id="18" idx="0"/>
            </p:cNvCxnSpPr>
            <p:nvPr/>
          </p:nvCxnSpPr>
          <p:spPr>
            <a:xfrm flipH="1">
              <a:off x="7312408" y="4272772"/>
              <a:ext cx="530337" cy="1243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81900" y="4090601"/>
              <a:ext cx="1000890" cy="712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842745" y="4047542"/>
              <a:ext cx="1386778" cy="22523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27015C9A-A759-4922-91E6-F7CD46556292}"/>
              </a:ext>
            </a:extLst>
          </p:cNvPr>
          <p:cNvSpPr txBox="1"/>
          <p:nvPr/>
        </p:nvSpPr>
        <p:spPr>
          <a:xfrm>
            <a:off x="564967" y="2919045"/>
            <a:ext cx="5273293" cy="3308598"/>
          </a:xfrm>
          <a:prstGeom prst="rect">
            <a:avLst/>
          </a:prstGeom>
          <a:noFill/>
        </p:spPr>
        <p:txBody>
          <a:bodyPr wrap="square" rtlCol="0">
            <a:spAutoFit/>
          </a:bodyPr>
          <a:lstStyle/>
          <a:p>
            <a:r>
              <a:rPr lang="en-US" sz="1900" dirty="0" smtClean="0"/>
              <a:t>Rehearsal is </a:t>
            </a:r>
            <a:r>
              <a:rPr lang="en-US" sz="1900" b="1" dirty="0" smtClean="0">
                <a:solidFill>
                  <a:srgbClr val="FF0000"/>
                </a:solidFill>
              </a:rPr>
              <a:t>NOT</a:t>
            </a:r>
            <a:r>
              <a:rPr lang="en-US" sz="1900" dirty="0" smtClean="0"/>
              <a:t> a substitute</a:t>
            </a:r>
          </a:p>
          <a:p>
            <a:r>
              <a:rPr lang="en-US" sz="1900" dirty="0"/>
              <a:t>f</a:t>
            </a:r>
            <a:r>
              <a:rPr lang="en-US" sz="1900" dirty="0" smtClean="0"/>
              <a:t>or test driving a scenario on miniSim.</a:t>
            </a:r>
          </a:p>
          <a:p>
            <a:endParaRPr lang="en-US" sz="1900" dirty="0"/>
          </a:p>
          <a:p>
            <a:r>
              <a:rPr lang="en-US" sz="1900" dirty="0" smtClean="0"/>
              <a:t>Scenario authoring is a highly iterative process and the best way to approach it is to test every step of development where appropriate.</a:t>
            </a:r>
          </a:p>
          <a:p>
            <a:endParaRPr lang="en-US" sz="1900" dirty="0"/>
          </a:p>
          <a:p>
            <a:r>
              <a:rPr lang="en-US" sz="1900" dirty="0" smtClean="0"/>
              <a:t>It’s probably not practical (or efficient) to drive a scenario after every change – but rehearsal is a quick and efficient way to check your work!</a:t>
            </a:r>
            <a:endParaRPr lang="en-US" sz="1900" dirty="0"/>
          </a:p>
          <a:p>
            <a:endParaRPr lang="en-US" sz="1900" dirty="0"/>
          </a:p>
        </p:txBody>
      </p:sp>
    </p:spTree>
    <p:extLst>
      <p:ext uri="{BB962C8B-B14F-4D97-AF65-F5344CB8AC3E}">
        <p14:creationId xmlns:p14="http://schemas.microsoft.com/office/powerpoint/2010/main" val="1159448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00221-A5CD-432C-9EE1-6E5CA887BA7C}"/>
              </a:ext>
            </a:extLst>
          </p:cNvPr>
          <p:cNvSpPr/>
          <p:nvPr/>
        </p:nvSpPr>
        <p:spPr>
          <a:xfrm>
            <a:off x="686729" y="1283855"/>
            <a:ext cx="1132835" cy="17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679A86-182B-4004-A177-9B481D8289B6}"/>
              </a:ext>
            </a:extLst>
          </p:cNvPr>
          <p:cNvSpPr>
            <a:spLocks noGrp="1"/>
          </p:cNvSpPr>
          <p:nvPr>
            <p:ph type="ftr" sz="quarter" idx="3"/>
          </p:nvPr>
        </p:nvSpPr>
        <p:spPr>
          <a:xfrm>
            <a:off x="2519853" y="6441192"/>
            <a:ext cx="8684173" cy="365125"/>
          </a:xfrm>
          <a:prstGeom prst="rect">
            <a:avLst/>
          </a:prstGeom>
        </p:spPr>
        <p:txBody>
          <a:bodyPr/>
          <a:lstStyle/>
          <a:p>
            <a:r>
              <a:rPr lang="en-US" dirty="0"/>
              <a:t>National Advanced Driving Simulator</a:t>
            </a:r>
          </a:p>
        </p:txBody>
      </p:sp>
      <p:sp>
        <p:nvSpPr>
          <p:cNvPr id="5" name="TextBox 4">
            <a:extLst>
              <a:ext uri="{FF2B5EF4-FFF2-40B4-BE49-F238E27FC236}">
                <a16:creationId xmlns:a16="http://schemas.microsoft.com/office/drawing/2014/main" id="{27015C9A-A759-4922-91E6-F7CD46556292}"/>
              </a:ext>
            </a:extLst>
          </p:cNvPr>
          <p:cNvSpPr txBox="1"/>
          <p:nvPr/>
        </p:nvSpPr>
        <p:spPr>
          <a:xfrm>
            <a:off x="564968" y="1667024"/>
            <a:ext cx="10865961" cy="1554272"/>
          </a:xfrm>
          <a:prstGeom prst="rect">
            <a:avLst/>
          </a:prstGeom>
          <a:noFill/>
        </p:spPr>
        <p:txBody>
          <a:bodyPr wrap="square" rtlCol="0">
            <a:spAutoFit/>
          </a:bodyPr>
          <a:lstStyle/>
          <a:p>
            <a:r>
              <a:rPr lang="en-US" sz="1900" dirty="0" smtClean="0"/>
              <a:t>DAQ review of a miniSim drive can be used during development to ensure scenario elements are working as intended.  Problems can be isolated, identified, corrected and verified before releasing the scenario for use in data collection with human participants.</a:t>
            </a:r>
          </a:p>
          <a:p>
            <a:endParaRPr lang="en-US" sz="1900" dirty="0"/>
          </a:p>
          <a:p>
            <a:endParaRPr lang="en-US" sz="1900" dirty="0"/>
          </a:p>
        </p:txBody>
      </p:sp>
      <p:cxnSp>
        <p:nvCxnSpPr>
          <p:cNvPr id="6" name="Straight Connector 5">
            <a:extLst>
              <a:ext uri="{FF2B5EF4-FFF2-40B4-BE49-F238E27FC236}">
                <a16:creationId xmlns:a16="http://schemas.microsoft.com/office/drawing/2014/main" id="{33ACDA79-D2AC-4AA7-A3E8-29EC2372D8D6}"/>
              </a:ext>
            </a:extLst>
          </p:cNvPr>
          <p:cNvCxnSpPr/>
          <p:nvPr/>
        </p:nvCxnSpPr>
        <p:spPr>
          <a:xfrm>
            <a:off x="686729" y="1406440"/>
            <a:ext cx="10744200"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66E8ECC-237B-4080-8847-27189DB9D6DE}"/>
              </a:ext>
            </a:extLst>
          </p:cNvPr>
          <p:cNvSpPr txBox="1">
            <a:spLocks/>
          </p:cNvSpPr>
          <p:nvPr/>
        </p:nvSpPr>
        <p:spPr>
          <a:xfrm>
            <a:off x="587829" y="194310"/>
            <a:ext cx="6875961" cy="74662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US" sz="5000" dirty="0"/>
              <a:t>ISAT Quick Start</a:t>
            </a:r>
            <a:endParaRPr lang="en-US" sz="5000" dirty="0"/>
          </a:p>
        </p:txBody>
      </p:sp>
      <p:sp>
        <p:nvSpPr>
          <p:cNvPr id="9" name="Subtitle 2">
            <a:extLst>
              <a:ext uri="{FF2B5EF4-FFF2-40B4-BE49-F238E27FC236}">
                <a16:creationId xmlns:a16="http://schemas.microsoft.com/office/drawing/2014/main" id="{4509F76C-EF4C-4E2E-8809-404714B940C7}"/>
              </a:ext>
            </a:extLst>
          </p:cNvPr>
          <p:cNvSpPr txBox="1">
            <a:spLocks/>
          </p:cNvSpPr>
          <p:nvPr/>
        </p:nvSpPr>
        <p:spPr>
          <a:xfrm>
            <a:off x="587829" y="894591"/>
            <a:ext cx="5197515" cy="37128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0" dirty="0" smtClean="0">
                <a:solidFill>
                  <a:schemeClr val="tx2"/>
                </a:solidFill>
                <a:cs typeface="Calibri" panose="020F0502020204030204" pitchFamily="34" charset="0"/>
              </a:rPr>
              <a:t>DAQ Review Mode</a:t>
            </a:r>
            <a:endParaRPr lang="en-US" sz="2400" b="0" dirty="0">
              <a:solidFill>
                <a:schemeClr val="tx2"/>
              </a:solidFill>
              <a:cs typeface="Calibri" panose="020F0502020204030204" pitchFamily="34" charset="0"/>
            </a:endParaRPr>
          </a:p>
        </p:txBody>
      </p:sp>
      <p:pic>
        <p:nvPicPr>
          <p:cNvPr id="3" name="Picture 2">
            <a:extLst>
              <a:ext uri="{FF2B5EF4-FFF2-40B4-BE49-F238E27FC236}">
                <a16:creationId xmlns:a16="http://schemas.microsoft.com/office/drawing/2014/main" id="{B6DE7E3E-E09D-AF4D-94C1-F56BFE09C70A}"/>
              </a:ext>
            </a:extLst>
          </p:cNvPr>
          <p:cNvPicPr>
            <a:picLocks noChangeAspect="1"/>
          </p:cNvPicPr>
          <p:nvPr/>
        </p:nvPicPr>
        <p:blipFill>
          <a:blip r:embed="rId3"/>
          <a:stretch>
            <a:fillRect/>
          </a:stretch>
        </p:blipFill>
        <p:spPr>
          <a:xfrm>
            <a:off x="8263890" y="191229"/>
            <a:ext cx="3363141" cy="96690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939" y="2681352"/>
            <a:ext cx="4570495" cy="3540760"/>
          </a:xfrm>
          <a:prstGeom prst="rect">
            <a:avLst/>
          </a:prstGeom>
        </p:spPr>
      </p:pic>
      <p:sp>
        <p:nvSpPr>
          <p:cNvPr id="25" name="TextBox 24">
            <a:extLst>
              <a:ext uri="{FF2B5EF4-FFF2-40B4-BE49-F238E27FC236}">
                <a16:creationId xmlns:a16="http://schemas.microsoft.com/office/drawing/2014/main" id="{27015C9A-A759-4922-91E6-F7CD46556292}"/>
              </a:ext>
            </a:extLst>
          </p:cNvPr>
          <p:cNvSpPr txBox="1"/>
          <p:nvPr/>
        </p:nvSpPr>
        <p:spPr>
          <a:xfrm>
            <a:off x="3510874" y="3490570"/>
            <a:ext cx="3518217" cy="384721"/>
          </a:xfrm>
          <a:prstGeom prst="rect">
            <a:avLst/>
          </a:prstGeom>
          <a:noFill/>
        </p:spPr>
        <p:txBody>
          <a:bodyPr wrap="square" rtlCol="0">
            <a:spAutoFit/>
          </a:bodyPr>
          <a:lstStyle/>
          <a:p>
            <a:r>
              <a:rPr lang="en-US" sz="1900" dirty="0" smtClean="0"/>
              <a:t>Variable from drive</a:t>
            </a:r>
            <a:endParaRPr lang="en-US" sz="1900" dirty="0"/>
          </a:p>
        </p:txBody>
      </p:sp>
      <p:sp>
        <p:nvSpPr>
          <p:cNvPr id="26" name="TextBox 25">
            <a:extLst>
              <a:ext uri="{FF2B5EF4-FFF2-40B4-BE49-F238E27FC236}">
                <a16:creationId xmlns:a16="http://schemas.microsoft.com/office/drawing/2014/main" id="{27015C9A-A759-4922-91E6-F7CD46556292}"/>
              </a:ext>
            </a:extLst>
          </p:cNvPr>
          <p:cNvSpPr txBox="1"/>
          <p:nvPr/>
        </p:nvSpPr>
        <p:spPr>
          <a:xfrm>
            <a:off x="3510873" y="5078658"/>
            <a:ext cx="3518217" cy="384721"/>
          </a:xfrm>
          <a:prstGeom prst="rect">
            <a:avLst/>
          </a:prstGeom>
          <a:noFill/>
        </p:spPr>
        <p:txBody>
          <a:bodyPr wrap="square" rtlCol="0">
            <a:spAutoFit/>
          </a:bodyPr>
          <a:lstStyle/>
          <a:p>
            <a:r>
              <a:rPr lang="en-US" sz="1900" dirty="0" smtClean="0"/>
              <a:t>Variable plot from drive</a:t>
            </a:r>
            <a:endParaRPr lang="en-US" sz="1900" dirty="0"/>
          </a:p>
        </p:txBody>
      </p:sp>
      <p:cxnSp>
        <p:nvCxnSpPr>
          <p:cNvPr id="16" name="Straight Arrow Connector 15"/>
          <p:cNvCxnSpPr/>
          <p:nvPr/>
        </p:nvCxnSpPr>
        <p:spPr>
          <a:xfrm>
            <a:off x="5819775" y="3698875"/>
            <a:ext cx="25781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213475" y="5305425"/>
            <a:ext cx="240665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8428801" y="3400244"/>
            <a:ext cx="1235075" cy="5972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259943"/>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2573</TotalTime>
  <Words>966</Words>
  <Application>Microsoft Office PowerPoint</Application>
  <PresentationFormat>Widescreen</PresentationFormat>
  <Paragraphs>135</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Veit, Andrew</Manager>
  <Company>The National Advanced Driving Simulator</Company>
  <LinksUpToDate>false</LinksUpToDate>
  <SharedDoc>false</SharedDoc>
  <HyperlinkBase>https://www.nads-sc.uiowa.edu/minisim/wiki/index.php?title=ISAT_Quick_Start_Guide</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ISAT_Quick_Start</dc:title>
  <dc:subject>ISAT - a quick start guide to scenario development</dc:subject>
  <dc:creator>Allen, Shawn</dc:creator>
  <cp:keywords>ISAT, Quick Start</cp:keywords>
  <cp:lastModifiedBy>Allen, Shawn F</cp:lastModifiedBy>
  <cp:revision>187</cp:revision>
  <dcterms:created xsi:type="dcterms:W3CDTF">2020-01-21T18:13:39Z</dcterms:created>
  <dcterms:modified xsi:type="dcterms:W3CDTF">2022-08-18T17:31:05Z</dcterms:modified>
  <cp:category>User documentation</cp:category>
</cp:coreProperties>
</file>